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73" r:id="rId3"/>
    <p:sldId id="326" r:id="rId4"/>
    <p:sldId id="274" r:id="rId5"/>
    <p:sldId id="277" r:id="rId6"/>
    <p:sldId id="278" r:id="rId7"/>
    <p:sldId id="309" r:id="rId8"/>
    <p:sldId id="317" r:id="rId9"/>
    <p:sldId id="315" r:id="rId11"/>
    <p:sldId id="316" r:id="rId12"/>
    <p:sldId id="279" r:id="rId13"/>
    <p:sldId id="280" r:id="rId14"/>
    <p:sldId id="322" r:id="rId15"/>
    <p:sldId id="323" r:id="rId16"/>
    <p:sldId id="325" r:id="rId17"/>
    <p:sldId id="324" r:id="rId18"/>
    <p:sldId id="327" r:id="rId19"/>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微软用户" initials="微软用户" lastIdx="0"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3BBE1"/>
    <a:srgbClr val="FFCC00"/>
    <a:srgbClr val="AE2A28"/>
    <a:srgbClr val="FFFFFF"/>
    <a:srgbClr val="3BCCFF"/>
    <a:srgbClr val="D9D9D9"/>
    <a:srgbClr val="B8E08C"/>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309" autoAdjust="0"/>
    <p:restoredTop sz="91003" autoAdjust="0"/>
  </p:normalViewPr>
  <p:slideViewPr>
    <p:cSldViewPr>
      <p:cViewPr varScale="1">
        <p:scale>
          <a:sx n="68" d="100"/>
          <a:sy n="68" d="100"/>
        </p:scale>
        <p:origin x="1170" y="54"/>
      </p:cViewPr>
      <p:guideLst>
        <p:guide orient="horz" pos="2146"/>
        <p:guide pos="2852"/>
      </p:guideLst>
    </p:cSldViewPr>
  </p:slideViewPr>
  <p:notesTextViewPr>
    <p:cViewPr>
      <p:scale>
        <a:sx n="100" d="100"/>
        <a:sy n="100" d="100"/>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commentAuthors" Target="commentAuthors.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2" name="Rectangle 2"/>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lstStyle>
            <a:lvl1pPr eaLnBrk="1" hangingPunct="1">
              <a:defRPr sz="1200">
                <a:latin typeface="Arial" panose="020B0604020202020204" pitchFamily="34" charset="0"/>
              </a:defRPr>
            </a:lvl1pPr>
          </a:lstStyle>
          <a:p>
            <a:pPr>
              <a:defRPr/>
            </a:pPr>
            <a:endParaRPr lang="en-US" altLang="zh-CN"/>
          </a:p>
        </p:txBody>
      </p:sp>
      <p:sp>
        <p:nvSpPr>
          <p:cNvPr id="20483" name="Rectangle 3"/>
          <p:cNvSpPr>
            <a:spLocks noGrp="1" noChangeArrowheads="1"/>
          </p:cNvSpPr>
          <p:nvPr>
            <p:ph type="dt" idx="1"/>
          </p:nvPr>
        </p:nvSpPr>
        <p:spPr bwMode="auto">
          <a:xfrm>
            <a:off x="3884613" y="0"/>
            <a:ext cx="2971800" cy="457200"/>
          </a:xfrm>
          <a:prstGeom prst="rect">
            <a:avLst/>
          </a:prstGeom>
          <a:noFill/>
          <a:ln>
            <a:noFill/>
          </a:ln>
          <a:effectLst/>
        </p:spPr>
        <p:txBody>
          <a:bodyPr vert="horz" wrap="square" lIns="91440" tIns="45720" rIns="91440" bIns="45720" numCol="1" anchor="t" anchorCtr="0" compatLnSpc="1"/>
          <a:lstStyle>
            <a:lvl1pPr algn="r" eaLnBrk="1" hangingPunct="1">
              <a:defRPr sz="1200">
                <a:latin typeface="Arial" panose="020B0604020202020204" pitchFamily="34" charset="0"/>
              </a:defRPr>
            </a:lvl1pPr>
          </a:lstStyle>
          <a:p>
            <a:pPr>
              <a:defRPr/>
            </a:pPr>
            <a:endParaRPr lang="en-US" altLang="zh-CN"/>
          </a:p>
        </p:txBody>
      </p:sp>
      <p:sp>
        <p:nvSpPr>
          <p:cNvPr id="922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20485" name="Rectangle 5"/>
          <p:cNvSpPr>
            <a:spLocks noGrp="1" noChangeArrowheads="1"/>
          </p:cNvSpPr>
          <p:nvPr>
            <p:ph type="body" sz="quarter" idx="3"/>
          </p:nvPr>
        </p:nvSpPr>
        <p:spPr bwMode="auto">
          <a:xfrm>
            <a:off x="685800" y="4343400"/>
            <a:ext cx="5486400" cy="4114800"/>
          </a:xfrm>
          <a:prstGeom prst="rect">
            <a:avLst/>
          </a:prstGeom>
          <a:noFill/>
          <a:ln>
            <a:noFill/>
          </a:ln>
          <a:effectLst/>
        </p:spPr>
        <p:txBody>
          <a:bodyPr vert="horz" wrap="square" lIns="91440" tIns="45720" rIns="91440" bIns="45720" numCol="1" anchor="t" anchorCtr="0" compatLnSpc="1"/>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smtClean="0"/>
          </a:p>
        </p:txBody>
      </p:sp>
      <p:sp>
        <p:nvSpPr>
          <p:cNvPr id="20486" name="Rectangle 6"/>
          <p:cNvSpPr>
            <a:spLocks noGrp="1" noChangeArrowheads="1"/>
          </p:cNvSpPr>
          <p:nvPr>
            <p:ph type="ftr" sz="quarter" idx="4"/>
          </p:nvPr>
        </p:nvSpPr>
        <p:spPr bwMode="auto">
          <a:xfrm>
            <a:off x="0" y="8685213"/>
            <a:ext cx="2971800" cy="457200"/>
          </a:xfrm>
          <a:prstGeom prst="rect">
            <a:avLst/>
          </a:prstGeom>
          <a:noFill/>
          <a:ln>
            <a:noFill/>
          </a:ln>
          <a:effectLst/>
        </p:spPr>
        <p:txBody>
          <a:bodyPr vert="horz" wrap="square" lIns="91440" tIns="45720" rIns="91440" bIns="45720" numCol="1" anchor="b" anchorCtr="0" compatLnSpc="1"/>
          <a:lstStyle>
            <a:lvl1pPr eaLnBrk="1" hangingPunct="1">
              <a:defRPr sz="1200">
                <a:latin typeface="Arial" panose="020B0604020202020204" pitchFamily="34" charset="0"/>
              </a:defRPr>
            </a:lvl1pPr>
          </a:lstStyle>
          <a:p>
            <a:pPr>
              <a:defRPr/>
            </a:pPr>
            <a:endParaRPr lang="en-US" altLang="zh-CN"/>
          </a:p>
        </p:txBody>
      </p:sp>
      <p:sp>
        <p:nvSpPr>
          <p:cNvPr id="20487" name="Rectangle 7"/>
          <p:cNvSpPr>
            <a:spLocks noGrp="1" noChangeArrowheads="1"/>
          </p:cNvSpPr>
          <p:nvPr>
            <p:ph type="sldNum" sz="quarter" idx="5"/>
          </p:nvPr>
        </p:nvSpPr>
        <p:spPr bwMode="auto">
          <a:xfrm>
            <a:off x="3884613" y="8685213"/>
            <a:ext cx="2971800" cy="457200"/>
          </a:xfrm>
          <a:prstGeom prst="rect">
            <a:avLst/>
          </a:prstGeom>
          <a:noFill/>
          <a:ln>
            <a:noFill/>
          </a:ln>
          <a:effectLst/>
        </p:spPr>
        <p:txBody>
          <a:bodyPr vert="horz" wrap="square" lIns="91440" tIns="45720" rIns="91440" bIns="45720" numCol="1" anchor="b" anchorCtr="0" compatLnSpc="1"/>
          <a:lstStyle>
            <a:lvl1pPr algn="r" eaLnBrk="1" hangingPunct="1">
              <a:defRPr sz="1200"/>
            </a:lvl1pPr>
          </a:lstStyle>
          <a:p>
            <a:pPr>
              <a:defRPr/>
            </a:pPr>
            <a:fld id="{8FBA08E1-6D3B-4C4C-AD2E-70C5A92D4E58}" type="slidenum">
              <a:rPr lang="en-US" altLang="zh-CN"/>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ResNet引入了残差网络结构（residual network），通过残差网络，可以把网络层弄的很深，据说现在达到了1000多层，最终的网络分类的效果也是非常好</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13.jpeg"/><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4" name="Picture 47" descr="C:\Users\zhangq\Desktop\PPT六边.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717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userDrawn="1"/>
        </p:nvSpPr>
        <p:spPr>
          <a:xfrm>
            <a:off x="0" y="6597650"/>
            <a:ext cx="9144000" cy="26035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pic>
        <p:nvPicPr>
          <p:cNvPr id="6" name="Picture 28"/>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300913" y="6011863"/>
            <a:ext cx="1592262" cy="44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ctrTitle"/>
          </p:nvPr>
        </p:nvSpPr>
        <p:spPr>
          <a:xfrm>
            <a:off x="899592" y="4265662"/>
            <a:ext cx="7270576" cy="891530"/>
          </a:xfrm>
        </p:spPr>
        <p:txBody>
          <a:bodyPr>
            <a:normAutofit/>
          </a:bodyPr>
          <a:lstStyle>
            <a:lvl1pPr algn="ctr">
              <a:defRPr sz="3600" b="0">
                <a:solidFill>
                  <a:srgbClr val="0070C0"/>
                </a:solidFill>
                <a:latin typeface="黑体" panose="02010609060101010101" pitchFamily="49" charset="-122"/>
                <a:ea typeface="黑体" panose="02010609060101010101" pitchFamily="49" charset="-122"/>
              </a:defRPr>
            </a:lvl1p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1314500" y="5179640"/>
            <a:ext cx="6440760" cy="625624"/>
          </a:xfrm>
        </p:spPr>
        <p:txBody>
          <a:bodyPr>
            <a:normAutofit/>
          </a:bodyPr>
          <a:lstStyle>
            <a:lvl1pPr marL="0" indent="0" algn="ctr">
              <a:buNone/>
              <a:defRPr sz="2600" b="1">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smtClean="0"/>
              <a:t>单击此处编辑母版副标题样式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矩形 3"/>
          <p:cNvSpPr/>
          <p:nvPr userDrawn="1"/>
        </p:nvSpPr>
        <p:spPr>
          <a:xfrm>
            <a:off x="8532813" y="188913"/>
            <a:ext cx="611187" cy="863600"/>
          </a:xfrm>
          <a:prstGeom prst="rect">
            <a:avLst/>
          </a:prstGeom>
          <a:solidFill>
            <a:srgbClr val="43BBE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 name="矩形 4"/>
          <p:cNvSpPr/>
          <p:nvPr userDrawn="1"/>
        </p:nvSpPr>
        <p:spPr>
          <a:xfrm>
            <a:off x="0" y="188913"/>
            <a:ext cx="6588125" cy="8413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6" name="Picture 2" descr="C:\Users\zhangq\Desktop\2012ppt\未标题-1.gif"/>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654800" y="188913"/>
            <a:ext cx="1824038" cy="85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28"/>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300913" y="6156325"/>
            <a:ext cx="1592262" cy="44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标题 1"/>
          <p:cNvSpPr>
            <a:spLocks noGrp="1"/>
          </p:cNvSpPr>
          <p:nvPr>
            <p:ph type="title"/>
          </p:nvPr>
        </p:nvSpPr>
        <p:spPr>
          <a:xfrm>
            <a:off x="388044" y="260648"/>
            <a:ext cx="5915000" cy="648072"/>
          </a:xfrm>
        </p:spPr>
        <p:txBody>
          <a:bodyPr>
            <a:normAutofit/>
          </a:bodyPr>
          <a:lstStyle>
            <a:lvl1pPr algn="l">
              <a:defRPr sz="2800" b="0">
                <a:solidFill>
                  <a:schemeClr val="bg1"/>
                </a:solidFill>
                <a:latin typeface="黑体" panose="02010609060101010101" pitchFamily="49" charset="-122"/>
                <a:ea typeface="黑体" panose="02010609060101010101" pitchFamily="49" charset="-122"/>
              </a:defRPr>
            </a:lvl1pPr>
          </a:lstStyle>
          <a:p>
            <a:r>
              <a:rPr lang="zh-CN" altLang="en-US" dirty="0" smtClean="0"/>
              <a:t>单击此处编辑母版标题样式</a:t>
            </a:r>
            <a:endParaRPr lang="zh-CN" altLang="en-US" dirty="0"/>
          </a:p>
        </p:txBody>
      </p:sp>
      <p:sp>
        <p:nvSpPr>
          <p:cNvPr id="15" name="内容占位符 2"/>
          <p:cNvSpPr>
            <a:spLocks noGrp="1"/>
          </p:cNvSpPr>
          <p:nvPr>
            <p:ph idx="1"/>
          </p:nvPr>
        </p:nvSpPr>
        <p:spPr>
          <a:xfrm>
            <a:off x="457200" y="1340768"/>
            <a:ext cx="8229600" cy="4525963"/>
          </a:xfrm>
        </p:spPr>
        <p:txBody>
          <a:bodyPr>
            <a:normAutofit/>
          </a:bodyPr>
          <a:lstStyle>
            <a:lvl1pPr>
              <a:defRPr sz="2400"/>
            </a:lvl1pPr>
            <a:lvl2pPr>
              <a:defRPr sz="2000"/>
            </a:lvl2pPr>
            <a:lvl3pPr>
              <a:defRPr sz="2000"/>
            </a:lvl3pPr>
            <a:lvl4pPr>
              <a:defRPr sz="2000"/>
            </a:lvl4pPr>
            <a:lvl5pPr>
              <a:defRPr sz="20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4"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53943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6" descr="C:\Users\zhangq\Desktop\内部文档模板.gif"/>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659563" y="0"/>
            <a:ext cx="2484437"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28"/>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300913" y="6156325"/>
            <a:ext cx="1592262" cy="44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标题 1"/>
          <p:cNvSpPr>
            <a:spLocks noGrp="1"/>
          </p:cNvSpPr>
          <p:nvPr>
            <p:ph type="ctrTitle"/>
          </p:nvPr>
        </p:nvSpPr>
        <p:spPr>
          <a:xfrm>
            <a:off x="1619672" y="2492896"/>
            <a:ext cx="6768752" cy="1008112"/>
          </a:xfrm>
        </p:spPr>
        <p:txBody>
          <a:bodyPr>
            <a:normAutofit/>
          </a:bodyPr>
          <a:lstStyle>
            <a:lvl1pPr algn="ctr">
              <a:defRPr sz="3600" b="0">
                <a:solidFill>
                  <a:srgbClr val="0070C0"/>
                </a:solidFill>
                <a:latin typeface="黑体" panose="02010609060101010101" pitchFamily="49" charset="-122"/>
                <a:ea typeface="黑体" panose="02010609060101010101" pitchFamily="49" charset="-122"/>
              </a:defRPr>
            </a:lvl1pPr>
          </a:lstStyle>
          <a:p>
            <a:r>
              <a:rPr lang="zh-CN" altLang="en-US" dirty="0" smtClean="0"/>
              <a:t>单击此处编辑母版标题样式</a:t>
            </a:r>
            <a:endParaRPr lang="zh-CN" altLang="en-US" dirty="0"/>
          </a:p>
        </p:txBody>
      </p:sp>
      <p:sp>
        <p:nvSpPr>
          <p:cNvPr id="7" name="副标题 2"/>
          <p:cNvSpPr>
            <a:spLocks noGrp="1"/>
          </p:cNvSpPr>
          <p:nvPr>
            <p:ph type="subTitle" idx="1"/>
          </p:nvPr>
        </p:nvSpPr>
        <p:spPr>
          <a:xfrm>
            <a:off x="1783668" y="3595464"/>
            <a:ext cx="6440760" cy="625624"/>
          </a:xfrm>
        </p:spPr>
        <p:txBody>
          <a:bodyPr>
            <a:normAutofit/>
          </a:bodyPr>
          <a:lstStyle>
            <a:lvl1pPr marL="0" indent="0" algn="ctr">
              <a:buNone/>
              <a:defRPr sz="2600" b="1">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smtClean="0"/>
              <a:t>单击此处编辑母版副标题样式</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3_自定义版式">
    <p:spTree>
      <p:nvGrpSpPr>
        <p:cNvPr id="1" name=""/>
        <p:cNvGrpSpPr/>
        <p:nvPr/>
      </p:nvGrpSpPr>
      <p:grpSpPr>
        <a:xfrm>
          <a:off x="0" y="0"/>
          <a:ext cx="0" cy="0"/>
          <a:chOff x="0" y="0"/>
          <a:chExt cx="0" cy="0"/>
        </a:xfrm>
      </p:grpSpPr>
      <p:pic>
        <p:nvPicPr>
          <p:cNvPr id="4" name="图片 7"/>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6838" y="-100013"/>
            <a:ext cx="9359901" cy="7058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userDrawn="1"/>
        </p:nvSpPr>
        <p:spPr>
          <a:xfrm>
            <a:off x="-96838" y="-100013"/>
            <a:ext cx="9359901" cy="1081088"/>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pic>
        <p:nvPicPr>
          <p:cNvPr id="6" name="图片 5"/>
          <p:cNvPicPr>
            <a:picLocks noChangeAspect="1"/>
          </p:cNvPicPr>
          <p:nvPr userDrawn="1"/>
        </p:nvPicPr>
        <p:blipFill>
          <a:blip r:embed="rId3"/>
          <a:stretch>
            <a:fillRect/>
          </a:stretch>
        </p:blipFill>
        <p:spPr>
          <a:xfrm>
            <a:off x="7092950" y="6124575"/>
            <a:ext cx="1774825" cy="619125"/>
          </a:xfrm>
          <a:prstGeom prst="rect">
            <a:avLst/>
          </a:prstGeom>
          <a:effectLst>
            <a:outerShdw blurRad="50800" dist="38100" dir="5400000" algn="t" rotWithShape="0">
              <a:prstClr val="black">
                <a:alpha val="40000"/>
              </a:prstClr>
            </a:outerShdw>
          </a:effectLst>
        </p:spPr>
      </p:pic>
      <p:sp>
        <p:nvSpPr>
          <p:cNvPr id="10" name="内容占位符 4"/>
          <p:cNvSpPr>
            <a:spLocks noGrp="1"/>
          </p:cNvSpPr>
          <p:nvPr>
            <p:ph idx="1" hasCustomPrompt="1"/>
          </p:nvPr>
        </p:nvSpPr>
        <p:spPr>
          <a:xfrm>
            <a:off x="495766" y="1110740"/>
            <a:ext cx="8104385" cy="5013294"/>
          </a:xfrm>
          <a:prstGeom prst="rect">
            <a:avLst/>
          </a:prstGeom>
        </p:spPr>
        <p:txBody>
          <a:bodyPr/>
          <a:lstStyle>
            <a:lvl1pPr>
              <a:buFont typeface="Arial" panose="020B0604020202020204" pitchFamily="34" charset="0"/>
              <a:buChar char="•"/>
              <a:defRPr sz="2600" b="0">
                <a:solidFill>
                  <a:schemeClr val="bg1"/>
                </a:solidFill>
                <a:latin typeface="微软雅黑" panose="020B0503020204020204" pitchFamily="34" charset="-122"/>
                <a:ea typeface="微软雅黑" panose="020B0503020204020204" pitchFamily="34" charset="-122"/>
              </a:defRPr>
            </a:lvl1pPr>
            <a:lvl2pPr>
              <a:defRPr sz="2400">
                <a:solidFill>
                  <a:schemeClr val="bg1"/>
                </a:solidFill>
              </a:defRPr>
            </a:lvl2pPr>
          </a:lstStyle>
          <a:p>
            <a:endParaRPr lang="en-US" altLang="zh-CN" dirty="0" smtClean="0"/>
          </a:p>
          <a:p>
            <a:pPr lvl="1"/>
            <a:endParaRPr lang="zh-CN" altLang="en-US" dirty="0" smtClean="0"/>
          </a:p>
        </p:txBody>
      </p:sp>
      <p:sp>
        <p:nvSpPr>
          <p:cNvPr id="11" name="标题 3"/>
          <p:cNvSpPr>
            <a:spLocks noGrp="1"/>
          </p:cNvSpPr>
          <p:nvPr>
            <p:ph type="ctrTitle"/>
          </p:nvPr>
        </p:nvSpPr>
        <p:spPr>
          <a:xfrm>
            <a:off x="469478" y="378376"/>
            <a:ext cx="7054850" cy="533921"/>
          </a:xfrm>
          <a:prstGeom prst="rect">
            <a:avLst/>
          </a:prstGeom>
        </p:spPr>
        <p:txBody>
          <a:bodyPr/>
          <a:lstStyle>
            <a:lvl1pPr algn="l">
              <a:defRPr sz="3000" b="1">
                <a:solidFill>
                  <a:srgbClr val="3BCCFF"/>
                </a:solidFill>
                <a:latin typeface="微软雅黑" panose="020B0503020204020204" pitchFamily="34" charset="-122"/>
                <a:ea typeface="微软雅黑" panose="020B0503020204020204" pitchFamily="34" charset="-122"/>
              </a:defRPr>
            </a:lvl1pPr>
          </a:lstStyle>
          <a:p>
            <a:endParaRPr lang="zh-CN" altLang="en-US" dirty="0" smtClean="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9_Title and Content">
    <p:spTree>
      <p:nvGrpSpPr>
        <p:cNvPr id="1" name=""/>
        <p:cNvGrpSpPr/>
        <p:nvPr/>
      </p:nvGrpSpPr>
      <p:grpSpPr>
        <a:xfrm>
          <a:off x="0" y="0"/>
          <a:ext cx="0" cy="0"/>
          <a:chOff x="0" y="0"/>
          <a:chExt cx="0" cy="0"/>
        </a:xfrm>
      </p:grpSpPr>
      <p:pic>
        <p:nvPicPr>
          <p:cNvPr id="4" name="Picture 5" descr="header-banner.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96875" y="476250"/>
            <a:ext cx="9144000" cy="53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descr="E:\VI\2010ESRI新LOGO\Esri_China (Beijing)_Emblem\Esri_China (Beijing)_Emblem_sRGBRev.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79388" y="6092825"/>
            <a:ext cx="1871662" cy="54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1" descr="ENVILiDAR_Icon_ColorLogo_Rev.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308850" y="6159500"/>
            <a:ext cx="1295400" cy="41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554919" y="404664"/>
            <a:ext cx="7488194" cy="617842"/>
          </a:xfrm>
          <a:prstGeom prst="rect">
            <a:avLst/>
          </a:prstGeom>
        </p:spPr>
        <p:txBody>
          <a:bodyPr/>
          <a:lstStyle>
            <a:lvl1pPr>
              <a:defRPr sz="3000">
                <a:latin typeface="微软雅黑" panose="020B0503020204020204" pitchFamily="34" charset="-122"/>
                <a:ea typeface="微软雅黑" panose="020B0503020204020204" pitchFamily="34" charset="-122"/>
              </a:defRPr>
            </a:lvl1pPr>
          </a:lstStyle>
          <a:p>
            <a:r>
              <a:rPr lang="zh-CN" altLang="en-US" dirty="0" smtClean="0"/>
              <a:t>单击此处编辑母版标题样式</a:t>
            </a:r>
            <a:endParaRPr lang="en-US" dirty="0"/>
          </a:p>
        </p:txBody>
      </p:sp>
      <p:sp>
        <p:nvSpPr>
          <p:cNvPr id="9" name="内容占位符 2"/>
          <p:cNvSpPr>
            <a:spLocks noGrp="1"/>
          </p:cNvSpPr>
          <p:nvPr>
            <p:ph idx="1"/>
          </p:nvPr>
        </p:nvSpPr>
        <p:spPr>
          <a:xfrm>
            <a:off x="530204" y="1600200"/>
            <a:ext cx="8074243" cy="4525963"/>
          </a:xfrm>
          <a:prstGeom prst="rect">
            <a:avLst/>
          </a:prstGeom>
        </p:spPr>
        <p:txBody>
          <a:bodyPr/>
          <a:lstStyle>
            <a:lvl1pPr>
              <a:lnSpc>
                <a:spcPct val="100000"/>
              </a:lnSpc>
              <a:spcBef>
                <a:spcPts val="600"/>
              </a:spcBef>
              <a:spcAft>
                <a:spcPts val="600"/>
              </a:spcAft>
              <a:defRPr sz="2400">
                <a:latin typeface="微软雅黑" panose="020B0503020204020204" pitchFamily="34" charset="-122"/>
                <a:ea typeface="微软雅黑" panose="020B0503020204020204" pitchFamily="34" charset="-122"/>
              </a:defRPr>
            </a:lvl1pPr>
            <a:lvl2pPr>
              <a:lnSpc>
                <a:spcPct val="100000"/>
              </a:lnSpc>
              <a:spcBef>
                <a:spcPts val="600"/>
              </a:spcBef>
              <a:spcAft>
                <a:spcPts val="600"/>
              </a:spcAft>
              <a:defRPr sz="2200" b="0">
                <a:latin typeface="微软雅黑" panose="020B0503020204020204" pitchFamily="34" charset="-122"/>
                <a:ea typeface="微软雅黑" panose="020B0503020204020204" pitchFamily="34" charset="-122"/>
              </a:defRPr>
            </a:lvl2pPr>
            <a:lvl3pPr>
              <a:lnSpc>
                <a:spcPct val="100000"/>
              </a:lnSpc>
              <a:spcBef>
                <a:spcPts val="600"/>
              </a:spcBef>
              <a:spcAft>
                <a:spcPts val="600"/>
              </a:spcAft>
              <a:defRPr sz="2000" b="0">
                <a:latin typeface="微软雅黑" panose="020B0503020204020204" pitchFamily="34" charset="-122"/>
                <a:ea typeface="微软雅黑" panose="020B0503020204020204" pitchFamily="34" charset="-122"/>
              </a:defRPr>
            </a:lvl3pPr>
            <a:lvl4pPr>
              <a:lnSpc>
                <a:spcPct val="100000"/>
              </a:lnSpc>
              <a:spcBef>
                <a:spcPts val="600"/>
              </a:spcBef>
              <a:spcAft>
                <a:spcPts val="600"/>
              </a:spcAft>
              <a:defRPr sz="1800" b="0">
                <a:latin typeface="微软雅黑" panose="020B0503020204020204" pitchFamily="34" charset="-122"/>
                <a:ea typeface="微软雅黑" panose="020B0503020204020204" pitchFamily="34" charset="-122"/>
              </a:defRPr>
            </a:lvl4pPr>
            <a:lvl5pPr>
              <a:lnSpc>
                <a:spcPct val="100000"/>
              </a:lnSpc>
              <a:spcBef>
                <a:spcPts val="600"/>
              </a:spcBef>
              <a:spcAft>
                <a:spcPts val="600"/>
              </a:spcAft>
              <a:defRPr sz="1800" b="0">
                <a:latin typeface="微软雅黑" panose="020B0503020204020204" pitchFamily="34" charset="-122"/>
                <a:ea typeface="微软雅黑" panose="020B0503020204020204" pitchFamily="34" charset="-122"/>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pic>
        <p:nvPicPr>
          <p:cNvPr id="4" name="Picture 24" descr="E:\VI\2010ESRI新LOGO\Esri_China (Beijing)_Emblem\Esri_China (Beijing)_Emblem_sRGB.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092950" y="6021388"/>
            <a:ext cx="183515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userDrawn="1"/>
        </p:nvSpPr>
        <p:spPr>
          <a:xfrm>
            <a:off x="8486775" y="188913"/>
            <a:ext cx="657225" cy="863600"/>
          </a:xfrm>
          <a:prstGeom prst="rect">
            <a:avLst/>
          </a:prstGeom>
          <a:solidFill>
            <a:srgbClr val="6EA92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6" name="矩形 5"/>
          <p:cNvSpPr/>
          <p:nvPr userDrawn="1"/>
        </p:nvSpPr>
        <p:spPr>
          <a:xfrm>
            <a:off x="0" y="188913"/>
            <a:ext cx="6588125" cy="8413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pic>
        <p:nvPicPr>
          <p:cNvPr id="7" name="Picture 5"/>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629400" y="188913"/>
            <a:ext cx="857250" cy="84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2"/>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461250" y="198438"/>
            <a:ext cx="985838" cy="854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内容占位符 2"/>
          <p:cNvSpPr>
            <a:spLocks noGrp="1"/>
          </p:cNvSpPr>
          <p:nvPr>
            <p:ph idx="1"/>
          </p:nvPr>
        </p:nvSpPr>
        <p:spPr>
          <a:xfrm>
            <a:off x="457200" y="1412776"/>
            <a:ext cx="8229600" cy="4525963"/>
          </a:xfrm>
        </p:spPr>
        <p:txBody>
          <a:bodyPr>
            <a:normAutofit/>
          </a:bodyPr>
          <a:lstStyle>
            <a:lvl1pPr>
              <a:defRPr sz="2400">
                <a:latin typeface="微软雅黑" panose="020B0503020204020204" pitchFamily="34" charset="-122"/>
                <a:ea typeface="微软雅黑" panose="020B0503020204020204" pitchFamily="34" charset="-122"/>
              </a:defRPr>
            </a:lvl1pPr>
            <a:lvl2pPr>
              <a:defRPr sz="2400">
                <a:latin typeface="宋体" panose="02010600030101010101" pitchFamily="2" charset="-122"/>
                <a:ea typeface="宋体" panose="02010600030101010101" pitchFamily="2" charset="-122"/>
              </a:defRPr>
            </a:lvl2pPr>
            <a:lvl3pPr>
              <a:defRPr sz="2000"/>
            </a:lvl3pPr>
            <a:lvl4pPr>
              <a:defRPr sz="2000"/>
            </a:lvl4pPr>
            <a:lvl5pPr>
              <a:defRPr sz="20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15" name="标题 1"/>
          <p:cNvSpPr>
            <a:spLocks noGrp="1"/>
          </p:cNvSpPr>
          <p:nvPr>
            <p:ph type="title"/>
          </p:nvPr>
        </p:nvSpPr>
        <p:spPr>
          <a:xfrm>
            <a:off x="388045" y="260648"/>
            <a:ext cx="5915000" cy="648072"/>
          </a:xfrm>
        </p:spPr>
        <p:txBody>
          <a:bodyPr>
            <a:normAutofit/>
          </a:bodyPr>
          <a:lstStyle>
            <a:lvl1pPr algn="l">
              <a:defRPr sz="2800" b="1">
                <a:solidFill>
                  <a:schemeClr val="bg1"/>
                </a:solidFill>
              </a:defRPr>
            </a:lvl1pPr>
          </a:lstStyle>
          <a:p>
            <a:r>
              <a:rPr lang="zh-CN" altLang="en-US" smtClean="0"/>
              <a:t>单击此处编辑母版标题样式</a:t>
            </a:r>
            <a:endParaRPr lang="zh-CN" altLang="en-US" dirty="0"/>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p:cSld name="1_标题和内容">
    <p:spTree>
      <p:nvGrpSpPr>
        <p:cNvPr id="1" name=""/>
        <p:cNvGrpSpPr/>
        <p:nvPr/>
      </p:nvGrpSpPr>
      <p:grpSpPr>
        <a:xfrm>
          <a:off x="0" y="0"/>
          <a:ext cx="0" cy="0"/>
          <a:chOff x="0" y="0"/>
          <a:chExt cx="0" cy="0"/>
        </a:xfrm>
      </p:grpSpPr>
      <p:pic>
        <p:nvPicPr>
          <p:cNvPr id="4" name="Picture 24" descr="E:\VI\2010ESRI新LOGO\Esri_China (Beijing)_Emblem\Esri_China (Beijing)_Emblem_sRGB.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92950" y="6021388"/>
            <a:ext cx="183515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组合 8"/>
          <p:cNvGrpSpPr/>
          <p:nvPr/>
        </p:nvGrpSpPr>
        <p:grpSpPr bwMode="auto">
          <a:xfrm>
            <a:off x="-36513" y="333375"/>
            <a:ext cx="9217026" cy="647700"/>
            <a:chOff x="-36512" y="230194"/>
            <a:chExt cx="9217024" cy="648000"/>
          </a:xfrm>
        </p:grpSpPr>
        <p:sp>
          <p:nvSpPr>
            <p:cNvPr id="6" name="矩形 7"/>
            <p:cNvSpPr>
              <a:spLocks noChangeArrowheads="1"/>
            </p:cNvSpPr>
            <p:nvPr userDrawn="1"/>
          </p:nvSpPr>
          <p:spPr bwMode="auto">
            <a:xfrm>
              <a:off x="4960938" y="282606"/>
              <a:ext cx="4219574" cy="540000"/>
            </a:xfrm>
            <a:prstGeom prst="rect">
              <a:avLst/>
            </a:prstGeom>
            <a:solidFill>
              <a:srgbClr val="808080"/>
            </a:solidFill>
            <a:ln>
              <a:noFill/>
            </a:ln>
            <a:effectLst>
              <a:outerShdw blurRad="50800" dist="50800" dir="2700000" algn="tl" rotWithShape="0">
                <a:prstClr val="black">
                  <a:alpha val="40000"/>
                </a:prstClr>
              </a:outerShdw>
            </a:effectLst>
            <a:extLst>
              <a:ext uri="{91240B29-F687-4F45-9708-019B960494DF}">
                <a14:hiddenLine xmlns:a14="http://schemas.microsoft.com/office/drawing/2010/main" w="12700">
                  <a:solidFill>
                    <a:srgbClr val="000000"/>
                  </a:solidFill>
                  <a:miter lim="800000"/>
                  <a:headEnd/>
                  <a:tailEnd/>
                </a14:hiddenLine>
              </a:ext>
            </a:extLst>
          </p:spPr>
          <p:txBody>
            <a:bodyPr anchor="ctr">
              <a:spAutoFit/>
            </a:bodyPr>
            <a:lstStyle/>
            <a:p>
              <a:pPr algn="ctr">
                <a:defRPr/>
              </a:pPr>
              <a:endParaRPr lang="zh-CN" altLang="en-US" sz="1600" b="1">
                <a:solidFill>
                  <a:srgbClr val="FFFFFF"/>
                </a:solidFill>
                <a:latin typeface="微软雅黑" panose="020B0503020204020204" pitchFamily="34" charset="-122"/>
                <a:ea typeface="微软雅黑" panose="020B0503020204020204" pitchFamily="34" charset="-122"/>
                <a:cs typeface="Lao UI" panose="020B0502040204020203" pitchFamily="34" charset="0"/>
              </a:endParaRPr>
            </a:p>
          </p:txBody>
        </p:sp>
        <p:sp>
          <p:nvSpPr>
            <p:cNvPr id="7" name="矩形 8"/>
            <p:cNvSpPr>
              <a:spLocks noChangeArrowheads="1"/>
            </p:cNvSpPr>
            <p:nvPr userDrawn="1"/>
          </p:nvSpPr>
          <p:spPr bwMode="auto">
            <a:xfrm>
              <a:off x="-36512" y="230194"/>
              <a:ext cx="6337300" cy="648000"/>
            </a:xfrm>
            <a:prstGeom prst="rect">
              <a:avLst/>
            </a:prstGeom>
            <a:solidFill>
              <a:srgbClr val="0070C0"/>
            </a:solidFill>
            <a:ln>
              <a:noFill/>
            </a:ln>
            <a:effectLst>
              <a:outerShdw blurRad="50800" dist="101600" dir="2700000" algn="tl" rotWithShape="0">
                <a:prstClr val="black">
                  <a:alpha val="40000"/>
                </a:prstClr>
              </a:outerShdw>
            </a:effectLst>
            <a:extLst>
              <a:ext uri="{91240B29-F687-4F45-9708-019B960494DF}">
                <a14:hiddenLine xmlns:a14="http://schemas.microsoft.com/office/drawing/2010/main" w="12700">
                  <a:solidFill>
                    <a:srgbClr val="000000"/>
                  </a:solidFill>
                  <a:miter lim="800000"/>
                  <a:headEnd/>
                  <a:tailEnd/>
                </a14:hiddenLine>
              </a:ext>
            </a:extLst>
          </p:spPr>
          <p:txBody>
            <a:bodyPr anchor="ctr">
              <a:spAutoFit/>
            </a:bodyPr>
            <a:lstStyle/>
            <a:p>
              <a:pPr algn="ctr">
                <a:defRPr/>
              </a:pPr>
              <a:endParaRPr lang="zh-CN" altLang="en-US" sz="1100">
                <a:solidFill>
                  <a:srgbClr val="FFFFFF"/>
                </a:solidFill>
                <a:latin typeface="微软雅黑" panose="020B0503020204020204" pitchFamily="34" charset="-122"/>
                <a:ea typeface="微软雅黑" panose="020B0503020204020204" pitchFamily="34" charset="-122"/>
                <a:cs typeface="Lao UI" panose="020B0502040204020203" pitchFamily="34" charset="0"/>
              </a:endParaRPr>
            </a:p>
          </p:txBody>
        </p:sp>
      </p:grpSp>
      <p:sp>
        <p:nvSpPr>
          <p:cNvPr id="11" name="标题 1"/>
          <p:cNvSpPr>
            <a:spLocks noGrp="1"/>
          </p:cNvSpPr>
          <p:nvPr>
            <p:ph type="title"/>
          </p:nvPr>
        </p:nvSpPr>
        <p:spPr>
          <a:xfrm>
            <a:off x="251520" y="332656"/>
            <a:ext cx="5915000" cy="648072"/>
          </a:xfrm>
          <a:prstGeom prst="rect">
            <a:avLst/>
          </a:prstGeom>
        </p:spPr>
        <p:txBody>
          <a:bodyPr>
            <a:normAutofit/>
          </a:bodyPr>
          <a:lstStyle>
            <a:lvl1pPr algn="l">
              <a:defRPr sz="3200" b="1">
                <a:solidFill>
                  <a:schemeClr val="bg1"/>
                </a:solidFill>
                <a:latin typeface="微软雅黑" panose="020B0503020204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
        <p:nvSpPr>
          <p:cNvPr id="3" name="内容占位符 2"/>
          <p:cNvSpPr>
            <a:spLocks noGrp="1"/>
          </p:cNvSpPr>
          <p:nvPr>
            <p:ph sz="quarter" idx="10"/>
          </p:nvPr>
        </p:nvSpPr>
        <p:spPr>
          <a:xfrm>
            <a:off x="395537" y="1268413"/>
            <a:ext cx="8208714" cy="4680867"/>
          </a:xfrm>
        </p:spPr>
        <p:txBody>
          <a:bodyPr/>
          <a:lstStyle>
            <a:lvl1pPr>
              <a:defRPr sz="2800" b="1">
                <a:latin typeface="微软雅黑" panose="020B0503020204020204" pitchFamily="34" charset="-122"/>
                <a:ea typeface="微软雅黑" panose="020B0503020204020204" pitchFamily="34" charset="-122"/>
              </a:defRPr>
            </a:lvl1pPr>
            <a:lvl2pPr>
              <a:defRPr sz="2600">
                <a:latin typeface="微软雅黑" panose="020B0503020204020204" pitchFamily="34" charset="-122"/>
                <a:ea typeface="微软雅黑" panose="020B0503020204020204" pitchFamily="34" charset="-122"/>
              </a:defRPr>
            </a:lvl2pPr>
            <a:lvl3pPr>
              <a:defRPr>
                <a:latin typeface="微软雅黑" panose="020B0503020204020204" pitchFamily="34" charset="-122"/>
                <a:ea typeface="微软雅黑" panose="020B0503020204020204" pitchFamily="34" charset="-122"/>
              </a:defRPr>
            </a:lvl3pPr>
            <a:lvl4pPr>
              <a:defRPr>
                <a:latin typeface="微软雅黑" panose="020B0503020204020204" pitchFamily="34" charset="-122"/>
                <a:ea typeface="微软雅黑" panose="020B0503020204020204" pitchFamily="34" charset="-122"/>
              </a:defRPr>
            </a:lvl4pPr>
            <a:lvl5pPr>
              <a:defRPr>
                <a:latin typeface="微软雅黑" panose="020B0503020204020204" pitchFamily="34" charset="-122"/>
                <a:ea typeface="微软雅黑" panose="020B0503020204020204" pitchFamily="34" charset="-122"/>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endParaRPr lang="zh-CN" altLang="en-US" smtClean="0"/>
          </a:p>
        </p:txBody>
      </p:sp>
      <p:sp>
        <p:nvSpPr>
          <p:cNvPr id="1027" name="文本占位符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smtClean="0"/>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hangingPunct="1">
              <a:defRPr sz="1200">
                <a:solidFill>
                  <a:schemeClr val="tx1">
                    <a:tint val="75000"/>
                  </a:schemeClr>
                </a:solidFill>
                <a:latin typeface="Arial" panose="020B0604020202020204" pitchFamily="34" charset="0"/>
              </a:defRPr>
            </a:lvl1pPr>
          </a:lstStyle>
          <a:p>
            <a:pPr>
              <a:defRPr/>
            </a:pPr>
            <a:endParaRPr lang="en-US" altLang="zh-CN"/>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hangingPunct="1">
              <a:defRPr sz="1200">
                <a:solidFill>
                  <a:schemeClr val="tx1">
                    <a:tint val="75000"/>
                  </a:schemeClr>
                </a:solidFill>
                <a:latin typeface="Arial" panose="020B0604020202020204" pitchFamily="34" charset="0"/>
              </a:defRPr>
            </a:lvl1pPr>
          </a:lstStyle>
          <a:p>
            <a:pPr>
              <a:defRPr/>
            </a:pPr>
            <a:endParaRPr lang="en-US" altLang="zh-CN"/>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lstStyle>
            <a:lvl1pPr algn="r" eaLnBrk="1" hangingPunct="1">
              <a:defRPr sz="1200">
                <a:solidFill>
                  <a:srgbClr val="898989"/>
                </a:solidFill>
              </a:defRPr>
            </a:lvl1pPr>
          </a:lstStyle>
          <a:p>
            <a:pPr>
              <a:defRPr/>
            </a:pPr>
            <a:fld id="{5CD635DA-8F5F-4CE0-B0EC-821A9EE7EB31}" type="slidenum">
              <a:rPr lang="en-US" altLang="zh-CN"/>
            </a:fld>
            <a:endParaRPr lang="en-US" altLang="zh-CN"/>
          </a:p>
        </p:txBody>
      </p:sp>
      <p:sp>
        <p:nvSpPr>
          <p:cNvPr id="7" name="矩形 6"/>
          <p:cNvSpPr/>
          <p:nvPr userDrawn="1"/>
        </p:nvSpPr>
        <p:spPr>
          <a:xfrm>
            <a:off x="0" y="0"/>
            <a:ext cx="9153525" cy="64801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3"/>
          <p:cNvSpPr>
            <a:spLocks noGrp="1"/>
          </p:cNvSpPr>
          <p:nvPr>
            <p:ph type="ctrTitle"/>
          </p:nvPr>
        </p:nvSpPr>
        <p:spPr>
          <a:xfrm>
            <a:off x="1349375" y="4149725"/>
            <a:ext cx="6838950" cy="890588"/>
          </a:xfrm>
        </p:spPr>
        <p:txBody>
          <a:bodyPr>
            <a:normAutofit fontScale="90000"/>
          </a:bodyPr>
          <a:lstStyle/>
          <a:p>
            <a:pPr eaLnBrk="1" hangingPunct="1">
              <a:defRPr/>
            </a:pPr>
            <a:r>
              <a:rPr lang="zh-CN" altLang="en-US" dirty="0" smtClean="0"/>
              <a:t>从航空影像提取拓扑道路</a:t>
            </a:r>
            <a:br>
              <a:rPr lang="en-US" altLang="zh-CN" dirty="0" smtClean="0"/>
            </a:br>
            <a:r>
              <a:rPr lang="en-US" altLang="zh-CN" dirty="0" err="1" smtClean="0"/>
              <a:t>DeepRoadMapper:Extracting</a:t>
            </a:r>
            <a:r>
              <a:rPr lang="en-US" altLang="zh-CN" dirty="0" smtClean="0"/>
              <a:t> Road Topology from Aerial Image</a:t>
            </a:r>
            <a:endParaRPr lang="zh-CN" altLang="en-US" dirty="0" smtClean="0"/>
          </a:p>
        </p:txBody>
      </p:sp>
      <p:sp>
        <p:nvSpPr>
          <p:cNvPr id="5" name="副标题 4"/>
          <p:cNvSpPr>
            <a:spLocks noGrp="1"/>
          </p:cNvSpPr>
          <p:nvPr>
            <p:ph type="subTitle" idx="1"/>
          </p:nvPr>
        </p:nvSpPr>
        <p:spPr>
          <a:xfrm>
            <a:off x="1547813" y="5229225"/>
            <a:ext cx="6442075" cy="625475"/>
          </a:xfrm>
        </p:spPr>
        <p:txBody>
          <a:bodyPr rtlCol="0">
            <a:noAutofit/>
          </a:bodyPr>
          <a:lstStyle/>
          <a:p>
            <a:pPr eaLnBrk="1" fontAlgn="auto" hangingPunct="1">
              <a:spcAft>
                <a:spcPts val="0"/>
              </a:spcAft>
              <a:defRPr/>
            </a:pPr>
            <a:r>
              <a:rPr lang="zh-CN" altLang="en-US" sz="2800" dirty="0" smtClean="0"/>
              <a:t>赵生银</a:t>
            </a:r>
            <a:endParaRPr lang="en-US" altLang="zh-CN" sz="2800" dirty="0" smtClean="0"/>
          </a:p>
          <a:p>
            <a:pPr eaLnBrk="1" fontAlgn="auto" hangingPunct="1">
              <a:spcAft>
                <a:spcPts val="0"/>
              </a:spcAft>
              <a:defRPr/>
            </a:pPr>
            <a:r>
              <a:rPr lang="en-US" altLang="zh-CN" sz="2800" dirty="0" smtClean="0"/>
              <a:t>17</a:t>
            </a:r>
            <a:r>
              <a:rPr lang="zh-CN" altLang="en-US" sz="2800" dirty="0" smtClean="0"/>
              <a:t>级地图学与地理信息系统</a:t>
            </a:r>
            <a:endParaRPr lang="zh-CN" altLang="en-US" sz="2800" dirty="0" smtClean="0"/>
          </a:p>
        </p:txBody>
      </p:sp>
      <p:sp>
        <p:nvSpPr>
          <p:cNvPr id="2" name="矩形 1"/>
          <p:cNvSpPr/>
          <p:nvPr/>
        </p:nvSpPr>
        <p:spPr>
          <a:xfrm>
            <a:off x="7236296" y="5733256"/>
            <a:ext cx="1800200" cy="792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dissolv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标题 2"/>
          <p:cNvSpPr>
            <a:spLocks noGrp="1"/>
          </p:cNvSpPr>
          <p:nvPr>
            <p:ph type="title"/>
          </p:nvPr>
        </p:nvSpPr>
        <p:spPr>
          <a:xfrm>
            <a:off x="387350" y="260350"/>
            <a:ext cx="5915025" cy="647700"/>
          </a:xfrm>
        </p:spPr>
        <p:txBody>
          <a:bodyPr/>
          <a:lstStyle/>
          <a:p>
            <a:r>
              <a:rPr lang="zh-CN" altLang="en-US" dirty="0" smtClean="0"/>
              <a:t>研究方法</a:t>
            </a:r>
            <a:endParaRPr lang="zh-CN" altLang="en-US" dirty="0" smtClean="0"/>
          </a:p>
        </p:txBody>
      </p:sp>
      <p:sp>
        <p:nvSpPr>
          <p:cNvPr id="3" name="矩形 2"/>
          <p:cNvSpPr/>
          <p:nvPr/>
        </p:nvSpPr>
        <p:spPr>
          <a:xfrm>
            <a:off x="387350" y="1340009"/>
            <a:ext cx="8289106" cy="4707890"/>
          </a:xfrm>
          <a:prstGeom prst="rect">
            <a:avLst/>
          </a:prstGeom>
        </p:spPr>
        <p:txBody>
          <a:bodyPr wrap="square">
            <a:spAutoFit/>
          </a:bodyPr>
          <a:lstStyle/>
          <a:p>
            <a:r>
              <a:rPr lang="en-US" altLang="zh-CN" sz="2400" dirty="0" smtClean="0">
                <a:latin typeface="+mn-ea"/>
                <a:ea typeface="+mn-ea"/>
              </a:rPr>
              <a:t>4</a:t>
            </a:r>
            <a:r>
              <a:rPr lang="zh-CN" altLang="en-US" sz="2400" dirty="0" smtClean="0">
                <a:latin typeface="+mn-ea"/>
                <a:ea typeface="+mn-ea"/>
              </a:rPr>
              <a:t>、推理连接</a:t>
            </a:r>
            <a:endParaRPr lang="en-US" altLang="zh-CN" sz="2400" dirty="0" smtClean="0">
              <a:latin typeface="+mn-ea"/>
              <a:ea typeface="+mn-ea"/>
            </a:endParaRPr>
          </a:p>
          <a:p>
            <a:pPr latinLnBrk="0">
              <a:lnSpc>
                <a:spcPct val="200000"/>
              </a:lnSpc>
            </a:pPr>
            <a:r>
              <a:rPr lang="en-US" altLang="zh-CN" sz="2400" dirty="0">
                <a:latin typeface="+mn-ea"/>
                <a:ea typeface="+mn-ea"/>
              </a:rPr>
              <a:t>	</a:t>
            </a:r>
            <a:r>
              <a:rPr lang="zh-CN" altLang="en-US" sz="2400" dirty="0">
                <a:latin typeface="+mn-ea"/>
                <a:ea typeface="+mn-ea"/>
              </a:rPr>
              <a:t>确定连接假设是否真实是一个困难的分类问题，我们</a:t>
            </a:r>
            <a:endParaRPr lang="zh-CN" altLang="en-US" sz="2400" dirty="0">
              <a:latin typeface="+mn-ea"/>
              <a:ea typeface="+mn-ea"/>
            </a:endParaRPr>
          </a:p>
          <a:p>
            <a:pPr latinLnBrk="0">
              <a:lnSpc>
                <a:spcPct val="200000"/>
              </a:lnSpc>
            </a:pPr>
            <a:r>
              <a:rPr lang="zh-CN" altLang="en-US" sz="2400" dirty="0">
                <a:latin typeface="+mn-ea"/>
                <a:ea typeface="+mn-ea"/>
              </a:rPr>
              <a:t>利用额外的网络</a:t>
            </a:r>
            <a:r>
              <a:rPr lang="zh-CN" altLang="en-US" sz="2400" dirty="0" smtClean="0">
                <a:latin typeface="+mn-ea"/>
                <a:ea typeface="+mn-ea"/>
              </a:rPr>
              <a:t>来鉴别假设</a:t>
            </a:r>
            <a:r>
              <a:rPr lang="zh-CN" altLang="en-US" sz="2400" dirty="0">
                <a:latin typeface="+mn-ea"/>
                <a:ea typeface="+mn-ea"/>
              </a:rPr>
              <a:t>的连接是否是真实的连接，并且使用这个分类器的输出作为附加特征</a:t>
            </a:r>
            <a:r>
              <a:rPr lang="zh-CN" altLang="en-US" sz="2400" dirty="0" smtClean="0">
                <a:latin typeface="+mn-ea"/>
                <a:ea typeface="+mn-ea"/>
              </a:rPr>
              <a:t>。</a:t>
            </a:r>
            <a:endParaRPr lang="en-US" altLang="zh-CN" sz="2400" dirty="0" smtClean="0">
              <a:latin typeface="+mn-ea"/>
              <a:ea typeface="+mn-ea"/>
            </a:endParaRPr>
          </a:p>
          <a:p>
            <a:pPr latinLnBrk="0">
              <a:lnSpc>
                <a:spcPct val="200000"/>
              </a:lnSpc>
            </a:pPr>
            <a:r>
              <a:rPr lang="en-US" altLang="zh-CN" sz="2400" dirty="0">
                <a:latin typeface="+mn-ea"/>
                <a:ea typeface="+mn-ea"/>
              </a:rPr>
              <a:t>	</a:t>
            </a:r>
            <a:r>
              <a:rPr lang="zh-CN" altLang="en-US" sz="2400" dirty="0">
                <a:latin typeface="+mn-ea"/>
                <a:ea typeface="+mn-ea"/>
              </a:rPr>
              <a:t>具体而言，我们使用一个</a:t>
            </a:r>
            <a:r>
              <a:rPr lang="en-US" altLang="zh-CN" sz="2400" dirty="0">
                <a:latin typeface="+mn-ea"/>
                <a:ea typeface="+mn-ea"/>
              </a:rPr>
              <a:t>Inception</a:t>
            </a:r>
            <a:r>
              <a:rPr lang="zh-CN" altLang="en-US" sz="2400" dirty="0" smtClean="0">
                <a:latin typeface="+mn-ea"/>
                <a:ea typeface="+mn-ea"/>
              </a:rPr>
              <a:t>网络来</a:t>
            </a:r>
            <a:r>
              <a:rPr lang="zh-CN" altLang="en-US" sz="2400" dirty="0">
                <a:latin typeface="+mn-ea"/>
                <a:ea typeface="+mn-ea"/>
              </a:rPr>
              <a:t>执行这个分类</a:t>
            </a:r>
            <a:r>
              <a:rPr lang="zh-CN" altLang="en-US" sz="2400" dirty="0" smtClean="0">
                <a:latin typeface="+mn-ea"/>
                <a:ea typeface="+mn-ea"/>
              </a:rPr>
              <a:t>。</a:t>
            </a:r>
            <a:endParaRPr lang="en-US" altLang="zh-CN" sz="2400" dirty="0" smtClean="0">
              <a:latin typeface="+mn-ea"/>
              <a:ea typeface="+mn-ea"/>
            </a:endParaRPr>
          </a:p>
          <a:p>
            <a:pPr latinLnBrk="0">
              <a:lnSpc>
                <a:spcPct val="150000"/>
              </a:lnSpc>
            </a:pPr>
            <a:endParaRPr lang="zh-CN" altLang="en-US" sz="2400" dirty="0">
              <a:latin typeface="+mn-ea"/>
              <a:ea typeface="+mn-ea"/>
            </a:endParaRPr>
          </a:p>
        </p:txBody>
      </p:sp>
      <p:sp>
        <p:nvSpPr>
          <p:cNvPr id="4" name="矩形 3"/>
          <p:cNvSpPr/>
          <p:nvPr/>
        </p:nvSpPr>
        <p:spPr>
          <a:xfrm>
            <a:off x="7164288" y="5949280"/>
            <a:ext cx="1800200" cy="792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标题 2"/>
          <p:cNvSpPr>
            <a:spLocks noGrp="1"/>
          </p:cNvSpPr>
          <p:nvPr>
            <p:ph type="title"/>
          </p:nvPr>
        </p:nvSpPr>
        <p:spPr>
          <a:xfrm>
            <a:off x="387350" y="260350"/>
            <a:ext cx="5915025" cy="647700"/>
          </a:xfrm>
        </p:spPr>
        <p:txBody>
          <a:bodyPr/>
          <a:lstStyle/>
          <a:p>
            <a:r>
              <a:rPr lang="zh-CN" altLang="en-US" dirty="0" smtClean="0"/>
              <a:t>研究方法</a:t>
            </a:r>
            <a:endParaRPr lang="zh-CN" altLang="en-US" dirty="0" smtClean="0"/>
          </a:p>
        </p:txBody>
      </p:sp>
      <p:sp>
        <p:nvSpPr>
          <p:cNvPr id="3" name="矩形 2"/>
          <p:cNvSpPr/>
          <p:nvPr/>
        </p:nvSpPr>
        <p:spPr>
          <a:xfrm>
            <a:off x="368027" y="1196752"/>
            <a:ext cx="4185761" cy="461665"/>
          </a:xfrm>
          <a:prstGeom prst="rect">
            <a:avLst/>
          </a:prstGeom>
        </p:spPr>
        <p:txBody>
          <a:bodyPr wrap="none">
            <a:spAutoFit/>
          </a:bodyPr>
          <a:lstStyle/>
          <a:p>
            <a:r>
              <a:rPr lang="en-US" altLang="zh-CN" sz="2400" dirty="0" smtClean="0">
                <a:latin typeface="+mn-ea"/>
                <a:ea typeface="+mn-ea"/>
              </a:rPr>
              <a:t>4.1 </a:t>
            </a:r>
            <a:r>
              <a:rPr lang="zh-CN" altLang="en-US" sz="2400" dirty="0" smtClean="0">
                <a:latin typeface="+mn-ea"/>
                <a:ea typeface="+mn-ea"/>
              </a:rPr>
              <a:t>GT</a:t>
            </a:r>
            <a:r>
              <a:rPr lang="zh-CN" altLang="en-US" sz="2400" dirty="0">
                <a:latin typeface="+mn-ea"/>
                <a:ea typeface="+mn-ea"/>
              </a:rPr>
              <a:t>道路分配到提取的道路</a:t>
            </a:r>
            <a:endParaRPr lang="zh-CN" altLang="en-US" sz="2400" dirty="0">
              <a:latin typeface="+mn-ea"/>
              <a:ea typeface="+mn-ea"/>
            </a:endParaRPr>
          </a:p>
        </p:txBody>
      </p:sp>
      <p:pic>
        <p:nvPicPr>
          <p:cNvPr id="2" name="图片 1"/>
          <p:cNvPicPr>
            <a:picLocks noChangeAspect="1"/>
          </p:cNvPicPr>
          <p:nvPr/>
        </p:nvPicPr>
        <p:blipFill>
          <a:blip r:embed="rId1"/>
          <a:stretch>
            <a:fillRect/>
          </a:stretch>
        </p:blipFill>
        <p:spPr>
          <a:xfrm>
            <a:off x="718185" y="1871345"/>
            <a:ext cx="3498215" cy="1028065"/>
          </a:xfrm>
          <a:prstGeom prst="rect">
            <a:avLst/>
          </a:prstGeom>
        </p:spPr>
      </p:pic>
      <p:pic>
        <p:nvPicPr>
          <p:cNvPr id="4" name="图片 3"/>
          <p:cNvPicPr>
            <a:picLocks noChangeAspect="1"/>
          </p:cNvPicPr>
          <p:nvPr/>
        </p:nvPicPr>
        <p:blipFill>
          <a:blip r:embed="rId2"/>
          <a:stretch>
            <a:fillRect/>
          </a:stretch>
        </p:blipFill>
        <p:spPr>
          <a:xfrm>
            <a:off x="4812030" y="1949450"/>
            <a:ext cx="3219450" cy="949960"/>
          </a:xfrm>
          <a:prstGeom prst="rect">
            <a:avLst/>
          </a:prstGeom>
        </p:spPr>
      </p:pic>
      <p:sp>
        <p:nvSpPr>
          <p:cNvPr id="5" name="文本框 4"/>
          <p:cNvSpPr txBox="1"/>
          <p:nvPr/>
        </p:nvSpPr>
        <p:spPr>
          <a:xfrm>
            <a:off x="904240" y="3393440"/>
            <a:ext cx="7124065" cy="2553335"/>
          </a:xfrm>
          <a:prstGeom prst="rect">
            <a:avLst/>
          </a:prstGeom>
          <a:noFill/>
        </p:spPr>
        <p:txBody>
          <a:bodyPr wrap="square" rtlCol="0">
            <a:spAutoFit/>
          </a:bodyPr>
          <a:lstStyle/>
          <a:p>
            <a:r>
              <a:rPr lang="en-US" altLang="zh-CN" sz="2000"/>
              <a:t>             </a:t>
            </a:r>
            <a:r>
              <a:rPr lang="zh-CN" altLang="en-US" sz="2000"/>
              <a:t>图一中黑色部分是地面真实道路，蓝色部分是提取的道路，其中红色虚线连接</a:t>
            </a:r>
            <a:r>
              <a:rPr lang="en-US" altLang="zh-CN" sz="2000"/>
              <a:t>A</a:t>
            </a:r>
            <a:r>
              <a:rPr lang="zh-CN" altLang="en-US" sz="2000"/>
              <a:t>和</a:t>
            </a:r>
            <a:r>
              <a:rPr lang="en-US" altLang="zh-CN" sz="2000"/>
              <a:t>B</a:t>
            </a:r>
            <a:r>
              <a:rPr lang="zh-CN" altLang="en-US" sz="2000"/>
              <a:t>，蓝色虚线连接提取道路中不连续的部分。</a:t>
            </a:r>
            <a:endParaRPr lang="zh-CN" altLang="en-US" sz="2000"/>
          </a:p>
          <a:p>
            <a:r>
              <a:rPr lang="en-US" altLang="zh-CN" sz="2000"/>
              <a:t>	</a:t>
            </a:r>
            <a:r>
              <a:rPr lang="zh-CN" altLang="en-US" sz="2000"/>
              <a:t>图二中黄色线是是</a:t>
            </a:r>
            <a:r>
              <a:rPr lang="en-US" altLang="zh-CN" sz="2000"/>
              <a:t>A</a:t>
            </a:r>
            <a:r>
              <a:rPr lang="zh-CN" altLang="en-US" sz="2000"/>
              <a:t>和</a:t>
            </a:r>
            <a:r>
              <a:rPr lang="en-US" altLang="zh-CN" sz="2000"/>
              <a:t>B</a:t>
            </a:r>
            <a:r>
              <a:rPr lang="zh-CN" altLang="en-US" sz="2000"/>
              <a:t>间的最短路径</a:t>
            </a:r>
            <a:r>
              <a:rPr lang="en-US" altLang="zh-CN" sz="2000"/>
              <a:t>(Dijkstra</a:t>
            </a:r>
            <a:r>
              <a:rPr lang="zh-CN" altLang="en-US" sz="2000"/>
              <a:t>算法</a:t>
            </a:r>
            <a:r>
              <a:rPr lang="en-US" altLang="zh-CN" sz="2000"/>
              <a:t>)</a:t>
            </a:r>
            <a:r>
              <a:rPr lang="zh-CN" altLang="en-US" sz="2000"/>
              <a:t>，虚线是增强边线。最短路径定义了道路分配，从而定义了真正的正面区域，即在地面真相（绿色）上的投影。 假阳性是最短路径之外的部分（红色），假阴性长度是地面真值的缺失部分，以黑色显示。</a:t>
            </a:r>
            <a:endParaRPr lang="zh-CN" altLang="en-US" sz="2000"/>
          </a:p>
        </p:txBody>
      </p:sp>
      <p:sp>
        <p:nvSpPr>
          <p:cNvPr id="7" name="矩形 6"/>
          <p:cNvSpPr/>
          <p:nvPr/>
        </p:nvSpPr>
        <p:spPr>
          <a:xfrm>
            <a:off x="7236296" y="5949280"/>
            <a:ext cx="1800200" cy="792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 calcmode="lin" valueType="num">
                                      <p:cBhvr additive="base">
                                        <p:cTn id="12"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ym typeface="+mn-ea"/>
              </a:rPr>
              <a:t>研究方法</a:t>
            </a:r>
            <a:endParaRPr lang="zh-CN" altLang="en-US"/>
          </a:p>
        </p:txBody>
      </p:sp>
      <p:pic>
        <p:nvPicPr>
          <p:cNvPr id="4" name="图片 3"/>
          <p:cNvPicPr>
            <a:picLocks noChangeAspect="1"/>
          </p:cNvPicPr>
          <p:nvPr/>
        </p:nvPicPr>
        <p:blipFill>
          <a:blip r:embed="rId1"/>
          <a:stretch>
            <a:fillRect/>
          </a:stretch>
        </p:blipFill>
        <p:spPr>
          <a:xfrm>
            <a:off x="387985" y="2016125"/>
            <a:ext cx="5445760" cy="3233420"/>
          </a:xfrm>
          <a:prstGeom prst="rect">
            <a:avLst/>
          </a:prstGeom>
        </p:spPr>
      </p:pic>
      <p:sp>
        <p:nvSpPr>
          <p:cNvPr id="5" name="文本框 4"/>
          <p:cNvSpPr txBox="1"/>
          <p:nvPr/>
        </p:nvSpPr>
        <p:spPr>
          <a:xfrm>
            <a:off x="5940425" y="2241550"/>
            <a:ext cx="2027555" cy="1014730"/>
          </a:xfrm>
          <a:prstGeom prst="rect">
            <a:avLst/>
          </a:prstGeom>
          <a:noFill/>
        </p:spPr>
        <p:txBody>
          <a:bodyPr wrap="square" rtlCol="0">
            <a:spAutoFit/>
          </a:bodyPr>
          <a:lstStyle/>
          <a:p>
            <a:r>
              <a:rPr lang="zh-CN" altLang="en-US" sz="2000"/>
              <a:t>红色：测试数据</a:t>
            </a:r>
            <a:endParaRPr lang="zh-CN" altLang="en-US" sz="2000"/>
          </a:p>
          <a:p>
            <a:r>
              <a:rPr lang="zh-CN" altLang="en-US" sz="2000"/>
              <a:t>黄色：验证数据</a:t>
            </a:r>
            <a:endParaRPr lang="zh-CN" altLang="en-US" sz="2000"/>
          </a:p>
          <a:p>
            <a:r>
              <a:rPr lang="zh-CN" altLang="en-US" sz="2000"/>
              <a:t>蓝色：训练数据</a:t>
            </a:r>
            <a:endParaRPr lang="zh-CN" altLang="en-US" sz="2000"/>
          </a:p>
        </p:txBody>
      </p:sp>
      <p:sp>
        <p:nvSpPr>
          <p:cNvPr id="6" name="文本框 5"/>
          <p:cNvSpPr txBox="1"/>
          <p:nvPr/>
        </p:nvSpPr>
        <p:spPr>
          <a:xfrm>
            <a:off x="387985" y="5374640"/>
            <a:ext cx="7860030" cy="706755"/>
          </a:xfrm>
          <a:prstGeom prst="rect">
            <a:avLst/>
          </a:prstGeom>
          <a:noFill/>
        </p:spPr>
        <p:txBody>
          <a:bodyPr wrap="square" rtlCol="0" anchor="t">
            <a:spAutoFit/>
          </a:bodyPr>
          <a:lstStyle/>
          <a:p>
            <a:r>
              <a:rPr lang="en-US" altLang="zh-CN" sz="2000"/>
              <a:t>	</a:t>
            </a:r>
            <a:r>
              <a:rPr lang="zh-CN" altLang="en-US" sz="2000"/>
              <a:t>使用最大损失率来训练我们的模型，并使用海明距离作为任务损失。</a:t>
            </a:r>
            <a:endParaRPr lang="zh-CN" altLang="en-US" sz="2000"/>
          </a:p>
        </p:txBody>
      </p:sp>
      <p:sp>
        <p:nvSpPr>
          <p:cNvPr id="7" name="文本框 6"/>
          <p:cNvSpPr txBox="1"/>
          <p:nvPr/>
        </p:nvSpPr>
        <p:spPr>
          <a:xfrm>
            <a:off x="382270" y="1237615"/>
            <a:ext cx="4045585" cy="460375"/>
          </a:xfrm>
          <a:prstGeom prst="rect">
            <a:avLst/>
          </a:prstGeom>
          <a:noFill/>
        </p:spPr>
        <p:txBody>
          <a:bodyPr wrap="square" rtlCol="0">
            <a:spAutoFit/>
          </a:bodyPr>
          <a:lstStyle/>
          <a:p>
            <a:r>
              <a:rPr lang="en-US" altLang="zh-CN" sz="2400">
                <a:latin typeface="+mn-ea"/>
                <a:ea typeface="+mn-ea"/>
              </a:rPr>
              <a:t>4.2 </a:t>
            </a:r>
            <a:r>
              <a:rPr lang="zh-CN" altLang="en-US" sz="2400">
                <a:latin typeface="+mn-ea"/>
                <a:ea typeface="+mn-ea"/>
              </a:rPr>
              <a:t>学习</a:t>
            </a:r>
            <a:endParaRPr lang="zh-CN" altLang="en-US" sz="2400">
              <a:latin typeface="+mn-ea"/>
              <a:ea typeface="+mn-ea"/>
            </a:endParaRPr>
          </a:p>
        </p:txBody>
      </p:sp>
      <p:sp>
        <p:nvSpPr>
          <p:cNvPr id="8" name="矩形 7"/>
          <p:cNvSpPr/>
          <p:nvPr/>
        </p:nvSpPr>
        <p:spPr>
          <a:xfrm>
            <a:off x="7236296" y="5810446"/>
            <a:ext cx="1800200" cy="792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smtClean="0">
                <a:sym typeface="+mn-ea"/>
              </a:rPr>
              <a:t>研究方法</a:t>
            </a:r>
            <a:endParaRPr lang="zh-CN" altLang="en-US"/>
          </a:p>
        </p:txBody>
      </p:sp>
      <p:pic>
        <p:nvPicPr>
          <p:cNvPr id="5" name="图片 4"/>
          <p:cNvPicPr>
            <a:picLocks noChangeAspect="1"/>
          </p:cNvPicPr>
          <p:nvPr/>
        </p:nvPicPr>
        <p:blipFill>
          <a:blip r:embed="rId1"/>
          <a:stretch>
            <a:fillRect/>
          </a:stretch>
        </p:blipFill>
        <p:spPr>
          <a:xfrm>
            <a:off x="288925" y="1778000"/>
            <a:ext cx="4476115" cy="1076325"/>
          </a:xfrm>
          <a:prstGeom prst="rect">
            <a:avLst/>
          </a:prstGeom>
        </p:spPr>
      </p:pic>
      <p:pic>
        <p:nvPicPr>
          <p:cNvPr id="7" name="图片 6"/>
          <p:cNvPicPr>
            <a:picLocks noChangeAspect="1"/>
          </p:cNvPicPr>
          <p:nvPr/>
        </p:nvPicPr>
        <p:blipFill>
          <a:blip r:embed="rId2"/>
          <a:stretch>
            <a:fillRect/>
          </a:stretch>
        </p:blipFill>
        <p:spPr>
          <a:xfrm>
            <a:off x="5042535" y="1240790"/>
            <a:ext cx="3037840" cy="704850"/>
          </a:xfrm>
          <a:prstGeom prst="rect">
            <a:avLst/>
          </a:prstGeom>
        </p:spPr>
      </p:pic>
      <p:pic>
        <p:nvPicPr>
          <p:cNvPr id="8" name="图片 7"/>
          <p:cNvPicPr>
            <a:picLocks noChangeAspect="1"/>
          </p:cNvPicPr>
          <p:nvPr/>
        </p:nvPicPr>
        <p:blipFill>
          <a:blip r:embed="rId3"/>
          <a:stretch>
            <a:fillRect/>
          </a:stretch>
        </p:blipFill>
        <p:spPr>
          <a:xfrm>
            <a:off x="5408930" y="2038350"/>
            <a:ext cx="2000250" cy="723900"/>
          </a:xfrm>
          <a:prstGeom prst="rect">
            <a:avLst/>
          </a:prstGeom>
        </p:spPr>
      </p:pic>
      <p:pic>
        <p:nvPicPr>
          <p:cNvPr id="9" name="图片 8"/>
          <p:cNvPicPr>
            <a:picLocks noChangeAspect="1"/>
          </p:cNvPicPr>
          <p:nvPr/>
        </p:nvPicPr>
        <p:blipFill>
          <a:blip r:embed="rId4"/>
          <a:stretch>
            <a:fillRect/>
          </a:stretch>
        </p:blipFill>
        <p:spPr>
          <a:xfrm>
            <a:off x="5675630" y="2854325"/>
            <a:ext cx="1885950" cy="552450"/>
          </a:xfrm>
          <a:prstGeom prst="rect">
            <a:avLst/>
          </a:prstGeom>
        </p:spPr>
      </p:pic>
      <p:pic>
        <p:nvPicPr>
          <p:cNvPr id="10" name="图片 9"/>
          <p:cNvPicPr>
            <a:picLocks noChangeAspect="1"/>
          </p:cNvPicPr>
          <p:nvPr/>
        </p:nvPicPr>
        <p:blipFill>
          <a:blip r:embed="rId5"/>
          <a:stretch>
            <a:fillRect/>
          </a:stretch>
        </p:blipFill>
        <p:spPr>
          <a:xfrm>
            <a:off x="5828030" y="3525520"/>
            <a:ext cx="1581150" cy="781050"/>
          </a:xfrm>
          <a:prstGeom prst="rect">
            <a:avLst/>
          </a:prstGeom>
        </p:spPr>
      </p:pic>
      <p:sp>
        <p:nvSpPr>
          <p:cNvPr id="11" name="文本框 10"/>
          <p:cNvSpPr txBox="1"/>
          <p:nvPr/>
        </p:nvSpPr>
        <p:spPr>
          <a:xfrm>
            <a:off x="288925" y="1240790"/>
            <a:ext cx="2807335" cy="460375"/>
          </a:xfrm>
          <a:prstGeom prst="rect">
            <a:avLst/>
          </a:prstGeom>
          <a:noFill/>
        </p:spPr>
        <p:txBody>
          <a:bodyPr wrap="square" rtlCol="0">
            <a:spAutoFit/>
          </a:bodyPr>
          <a:lstStyle/>
          <a:p>
            <a:r>
              <a:rPr lang="en-US" altLang="zh-CN" sz="2400">
                <a:latin typeface="+mn-ea"/>
                <a:ea typeface="+mn-ea"/>
              </a:rPr>
              <a:t>4.3</a:t>
            </a:r>
            <a:r>
              <a:rPr lang="zh-CN" altLang="en-US" sz="2400">
                <a:latin typeface="+mn-ea"/>
                <a:ea typeface="+mn-ea"/>
              </a:rPr>
              <a:t>拓扑评价</a:t>
            </a:r>
            <a:endParaRPr lang="zh-CN" altLang="en-US" sz="2400">
              <a:latin typeface="+mn-ea"/>
              <a:ea typeface="+mn-ea"/>
            </a:endParaRPr>
          </a:p>
        </p:txBody>
      </p:sp>
      <p:sp>
        <p:nvSpPr>
          <p:cNvPr id="12" name="文本框 11"/>
          <p:cNvSpPr txBox="1"/>
          <p:nvPr/>
        </p:nvSpPr>
        <p:spPr>
          <a:xfrm>
            <a:off x="608965" y="3244850"/>
            <a:ext cx="5219065" cy="1568450"/>
          </a:xfrm>
          <a:prstGeom prst="rect">
            <a:avLst/>
          </a:prstGeom>
          <a:noFill/>
        </p:spPr>
        <p:txBody>
          <a:bodyPr wrap="square" rtlCol="0">
            <a:spAutoFit/>
          </a:bodyPr>
          <a:lstStyle/>
          <a:p>
            <a:r>
              <a:rPr lang="en-US" altLang="zh-CN" sz="2400">
                <a:latin typeface="+mn-ea"/>
                <a:ea typeface="+mn-ea"/>
              </a:rPr>
              <a:t>d*p</a:t>
            </a:r>
            <a:r>
              <a:rPr lang="zh-CN" altLang="en-US" sz="2400">
                <a:latin typeface="+mn-ea"/>
                <a:ea typeface="+mn-ea"/>
              </a:rPr>
              <a:t>代表真实的长度，</a:t>
            </a:r>
            <a:r>
              <a:rPr lang="en-US" altLang="zh-CN" sz="2400">
                <a:latin typeface="+mn-ea"/>
                <a:ea typeface="+mn-ea"/>
                <a:sym typeface="+mn-ea"/>
              </a:rPr>
              <a:t>dp</a:t>
            </a:r>
            <a:r>
              <a:rPr lang="zh-CN" altLang="en-US" sz="2400">
                <a:latin typeface="+mn-ea"/>
                <a:ea typeface="+mn-ea"/>
                <a:sym typeface="+mn-ea"/>
              </a:rPr>
              <a:t>代表提取的长度；dp,gt代表地面道路长度。Ncon代表提取道路不连续的数量，Ngt代表地面道路的数量。</a:t>
            </a:r>
            <a:endParaRPr lang="zh-CN" altLang="en-US" sz="2400">
              <a:latin typeface="+mn-ea"/>
              <a:ea typeface="+mn-ea"/>
              <a:sym typeface="+mn-ea"/>
            </a:endParaRPr>
          </a:p>
        </p:txBody>
      </p:sp>
      <p:sp>
        <p:nvSpPr>
          <p:cNvPr id="13" name="矩形 12"/>
          <p:cNvSpPr/>
          <p:nvPr/>
        </p:nvSpPr>
        <p:spPr>
          <a:xfrm>
            <a:off x="1907540" y="2564765"/>
            <a:ext cx="2807970" cy="360045"/>
          </a:xfrm>
          <a:prstGeom prst="rect">
            <a:avLst/>
          </a:prstGeom>
          <a:noFill/>
          <a:ln>
            <a:solidFill>
              <a:srgbClr val="FF0000"/>
            </a:solidFill>
          </a:ln>
          <a:extLst>
            <a:ext uri="{909E8E84-426E-40DD-AFC4-6F175D3DCCD1}">
              <a14:hiddenFill xmlns:a14="http://schemas.microsoft.com/office/drawing/2010/main">
                <a:solidFill>
                  <a:schemeClr val="lt1"/>
                </a:solidFill>
              </a14:hiddenFill>
            </a:ext>
          </a:extLst>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14" name="矩形 13"/>
          <p:cNvSpPr/>
          <p:nvPr/>
        </p:nvSpPr>
        <p:spPr>
          <a:xfrm>
            <a:off x="7310445" y="5877272"/>
            <a:ext cx="1800200" cy="792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研究结果</a:t>
            </a:r>
            <a:endParaRPr lang="zh-CN" altLang="en-US"/>
          </a:p>
        </p:txBody>
      </p:sp>
      <p:pic>
        <p:nvPicPr>
          <p:cNvPr id="4" name="图片 3"/>
          <p:cNvPicPr>
            <a:picLocks noChangeAspect="1"/>
          </p:cNvPicPr>
          <p:nvPr/>
        </p:nvPicPr>
        <p:blipFill>
          <a:blip r:embed="rId1"/>
          <a:stretch>
            <a:fillRect/>
          </a:stretch>
        </p:blipFill>
        <p:spPr>
          <a:xfrm>
            <a:off x="387985" y="1189355"/>
            <a:ext cx="4066540" cy="2839720"/>
          </a:xfrm>
          <a:prstGeom prst="rect">
            <a:avLst/>
          </a:prstGeom>
        </p:spPr>
      </p:pic>
      <p:pic>
        <p:nvPicPr>
          <p:cNvPr id="5" name="图片 4"/>
          <p:cNvPicPr>
            <a:picLocks noChangeAspect="1"/>
          </p:cNvPicPr>
          <p:nvPr/>
        </p:nvPicPr>
        <p:blipFill>
          <a:blip r:embed="rId2"/>
          <a:stretch>
            <a:fillRect/>
          </a:stretch>
        </p:blipFill>
        <p:spPr>
          <a:xfrm>
            <a:off x="4426585" y="1189355"/>
            <a:ext cx="4065905" cy="2839720"/>
          </a:xfrm>
          <a:prstGeom prst="rect">
            <a:avLst/>
          </a:prstGeom>
        </p:spPr>
      </p:pic>
      <p:sp>
        <p:nvSpPr>
          <p:cNvPr id="6" name="文本框 5"/>
          <p:cNvSpPr txBox="1"/>
          <p:nvPr/>
        </p:nvSpPr>
        <p:spPr>
          <a:xfrm>
            <a:off x="712470" y="4436745"/>
            <a:ext cx="6451600" cy="645160"/>
          </a:xfrm>
          <a:prstGeom prst="rect">
            <a:avLst/>
          </a:prstGeom>
          <a:noFill/>
        </p:spPr>
        <p:txBody>
          <a:bodyPr wrap="square" rtlCol="0">
            <a:spAutoFit/>
          </a:bodyPr>
          <a:lstStyle/>
          <a:p>
            <a:r>
              <a:rPr lang="zh-CN" altLang="en-US"/>
              <a:t>左图：基线</a:t>
            </a:r>
            <a:endParaRPr lang="zh-CN" altLang="en-US"/>
          </a:p>
          <a:p>
            <a:r>
              <a:rPr lang="zh-CN" altLang="en-US"/>
              <a:t>右图：实验结果图，其中绿线是提取的道路线</a:t>
            </a:r>
            <a:endParaRPr lang="zh-CN" altLang="en-US"/>
          </a:p>
        </p:txBody>
      </p:sp>
      <p:pic>
        <p:nvPicPr>
          <p:cNvPr id="7" name="图片 6"/>
          <p:cNvPicPr>
            <a:picLocks noChangeAspect="1"/>
          </p:cNvPicPr>
          <p:nvPr/>
        </p:nvPicPr>
        <p:blipFill>
          <a:blip r:embed="rId3"/>
          <a:stretch>
            <a:fillRect/>
          </a:stretch>
        </p:blipFill>
        <p:spPr>
          <a:xfrm>
            <a:off x="821690" y="1189355"/>
            <a:ext cx="7670800" cy="55676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研究结论与展望</a:t>
            </a:r>
            <a:endParaRPr lang="zh-CN" altLang="en-US"/>
          </a:p>
        </p:txBody>
      </p:sp>
      <p:sp>
        <p:nvSpPr>
          <p:cNvPr id="5" name="文本框 4"/>
          <p:cNvSpPr txBox="1"/>
          <p:nvPr/>
        </p:nvSpPr>
        <p:spPr>
          <a:xfrm>
            <a:off x="506095" y="1562735"/>
            <a:ext cx="8214995" cy="4323080"/>
          </a:xfrm>
          <a:prstGeom prst="rect">
            <a:avLst/>
          </a:prstGeom>
          <a:noFill/>
        </p:spPr>
        <p:txBody>
          <a:bodyPr wrap="square" rtlCol="0" anchor="t">
            <a:spAutoFit/>
          </a:bodyPr>
          <a:lstStyle/>
          <a:p>
            <a:pPr latinLnBrk="0">
              <a:lnSpc>
                <a:spcPts val="5500"/>
              </a:lnSpc>
            </a:pPr>
            <a:r>
              <a:rPr lang="en-US" altLang="zh-CN"/>
              <a:t>	</a:t>
            </a:r>
            <a:r>
              <a:rPr lang="zh-CN" altLang="en-US" sz="2400"/>
              <a:t>本文提出了一种直接从航拍图像中估计道路拓扑的方法。利用深度学习的最新进展对航片图像进行初步分割，然后提出一个算法对不连续的道路进行拓扑连接，达到了较高的精度，这为我们提供了覆盖面大的经济实惠的解决方案。</a:t>
            </a:r>
            <a:endParaRPr lang="zh-CN" altLang="en-US" sz="2400"/>
          </a:p>
          <a:p>
            <a:pPr latinLnBrk="0">
              <a:lnSpc>
                <a:spcPts val="5500"/>
              </a:lnSpc>
            </a:pPr>
            <a:r>
              <a:rPr lang="en-US" altLang="zh-CN" sz="2400"/>
              <a:t>	</a:t>
            </a:r>
            <a:r>
              <a:rPr lang="zh-CN" altLang="en-US" sz="2400"/>
              <a:t>未来，计划提取更多信息，如建筑足迹以丰富我们的地图。</a:t>
            </a:r>
            <a:endParaRPr lang="zh-CN" altLang="en-US" sz="2400"/>
          </a:p>
        </p:txBody>
      </p:sp>
      <p:sp>
        <p:nvSpPr>
          <p:cNvPr id="4" name="矩形 3"/>
          <p:cNvSpPr/>
          <p:nvPr/>
        </p:nvSpPr>
        <p:spPr>
          <a:xfrm>
            <a:off x="7164288" y="5877272"/>
            <a:ext cx="1800200" cy="792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arn(inVertical)">
                                      <p:cBhvr>
                                        <p:cTn id="7" dur="500"/>
                                        <p:tgtEl>
                                          <p:spTgt spid="5">
                                            <p:txEl>
                                              <p:pRg st="0" end="0"/>
                                            </p:txEl>
                                          </p:spTgt>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barn(inVertical)">
                                      <p:cBhvr>
                                        <p:cTn id="11"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idx="1"/>
          </p:nvPr>
        </p:nvSpPr>
        <p:spPr/>
        <p:txBody>
          <a:bodyPr/>
          <a:lstStyle/>
          <a:p>
            <a:endParaRPr lang="en-US" altLang="zh-CN" dirty="0" smtClean="0"/>
          </a:p>
          <a:p>
            <a:pPr marL="0" indent="0">
              <a:buNone/>
            </a:pPr>
            <a:endParaRPr lang="en-US" altLang="zh-CN" dirty="0"/>
          </a:p>
          <a:p>
            <a:endParaRPr lang="en-US" altLang="zh-CN" dirty="0" smtClean="0"/>
          </a:p>
          <a:p>
            <a:pPr marL="0" indent="0" algn="ctr">
              <a:buNone/>
            </a:pPr>
            <a:r>
              <a:rPr lang="zh-CN" altLang="en-US" sz="3600" dirty="0">
                <a:ln w="0"/>
                <a:solidFill>
                  <a:schemeClr val="accent1"/>
                </a:solidFill>
                <a:effectLst>
                  <a:outerShdw blurRad="38100" dist="25400" dir="5400000" algn="ctr" rotWithShape="0">
                    <a:srgbClr val="6E747A">
                      <a:alpha val="43000"/>
                    </a:srgbClr>
                  </a:outerShdw>
                </a:effectLst>
              </a:rPr>
              <a:t>谢谢</a:t>
            </a:r>
            <a:r>
              <a:rPr lang="zh-CN" altLang="en-US" sz="3600" dirty="0" smtClean="0">
                <a:ln w="0"/>
                <a:solidFill>
                  <a:schemeClr val="accent1"/>
                </a:solidFill>
                <a:effectLst>
                  <a:outerShdw blurRad="38100" dist="25400" dir="5400000" algn="ctr" rotWithShape="0">
                    <a:srgbClr val="6E747A">
                      <a:alpha val="43000"/>
                    </a:srgbClr>
                  </a:outerShdw>
                </a:effectLst>
              </a:rPr>
              <a:t>大家！</a:t>
            </a:r>
            <a:endParaRPr lang="en-US" altLang="zh-CN" sz="3600" dirty="0" smtClean="0">
              <a:ln w="0"/>
              <a:solidFill>
                <a:schemeClr val="accent1"/>
              </a:solidFill>
              <a:effectLst>
                <a:outerShdw blurRad="38100" dist="25400" dir="5400000" algn="ctr" rotWithShape="0">
                  <a:srgbClr val="6E747A">
                    <a:alpha val="43000"/>
                  </a:srgbClr>
                </a:outerShdw>
              </a:effectLst>
            </a:endParaRPr>
          </a:p>
          <a:p>
            <a:pPr marL="0" indent="0" algn="ctr">
              <a:buNone/>
            </a:pPr>
            <a:r>
              <a:rPr lang="zh-CN" altLang="en-US" sz="3600" dirty="0" smtClean="0">
                <a:ln w="0"/>
                <a:solidFill>
                  <a:schemeClr val="accent1"/>
                </a:solidFill>
                <a:effectLst>
                  <a:outerShdw blurRad="38100" dist="25400" dir="5400000" algn="ctr" rotWithShape="0">
                    <a:srgbClr val="6E747A">
                      <a:alpha val="43000"/>
                    </a:srgbClr>
                  </a:outerShdw>
                </a:effectLst>
              </a:rPr>
              <a:t>欢迎老师和同学指正！</a:t>
            </a:r>
            <a:endParaRPr lang="zh-CN" altLang="en-US" sz="36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idx="1"/>
          </p:nvPr>
        </p:nvSpPr>
        <p:spPr/>
        <p:txBody>
          <a:bodyPr/>
          <a:lstStyle/>
          <a:p>
            <a:pPr marL="0" indent="0">
              <a:buNone/>
            </a:pPr>
            <a:endParaRPr lang="en-US" altLang="zh-CN" dirty="0"/>
          </a:p>
          <a:p>
            <a:pPr marL="0" indent="0">
              <a:buNone/>
            </a:pPr>
            <a:endParaRPr lang="en-US" altLang="zh-CN" dirty="0" smtClean="0"/>
          </a:p>
          <a:p>
            <a:pPr marL="0" indent="0">
              <a:buNone/>
            </a:pPr>
            <a:r>
              <a:rPr lang="en-US" altLang="zh-CN" dirty="0"/>
              <a:t> </a:t>
            </a:r>
            <a:r>
              <a:rPr lang="en-US" altLang="zh-CN" dirty="0" smtClean="0"/>
              <a:t>            </a:t>
            </a:r>
            <a:r>
              <a:rPr lang="zh-CN" altLang="en-US" dirty="0" smtClean="0"/>
              <a:t>作者：</a:t>
            </a:r>
            <a:r>
              <a:rPr lang="en-US" altLang="zh-CN" dirty="0" err="1" smtClean="0"/>
              <a:t>Wenjie</a:t>
            </a:r>
            <a:r>
              <a:rPr lang="en-US" altLang="zh-CN" dirty="0" smtClean="0"/>
              <a:t> LUO</a:t>
            </a:r>
            <a:r>
              <a:rPr lang="zh-CN" altLang="en-US" dirty="0" smtClean="0"/>
              <a:t>、</a:t>
            </a:r>
            <a:r>
              <a:rPr lang="en-US" altLang="zh-CN" dirty="0" smtClean="0"/>
              <a:t>Raquel </a:t>
            </a:r>
            <a:r>
              <a:rPr lang="en-US" altLang="zh-CN" dirty="0" err="1" smtClean="0"/>
              <a:t>Urtasun</a:t>
            </a:r>
            <a:r>
              <a:rPr lang="en-US" altLang="zh-CN" dirty="0" smtClean="0"/>
              <a:t> </a:t>
            </a:r>
            <a:r>
              <a:rPr lang="zh-CN" altLang="en-US" dirty="0" smtClean="0"/>
              <a:t>、</a:t>
            </a:r>
            <a:r>
              <a:rPr lang="en-US" altLang="zh-CN" dirty="0" smtClean="0"/>
              <a:t> </a:t>
            </a:r>
            <a:r>
              <a:rPr lang="en-US" altLang="zh-CN" dirty="0" err="1" smtClean="0"/>
              <a:t>Gellert</a:t>
            </a:r>
            <a:r>
              <a:rPr lang="en-US" altLang="zh-CN" dirty="0" smtClean="0"/>
              <a:t> </a:t>
            </a:r>
            <a:r>
              <a:rPr lang="en-US" altLang="zh-CN" dirty="0" err="1" smtClean="0"/>
              <a:t>mattyus</a:t>
            </a:r>
            <a:endParaRPr lang="en-US" altLang="zh-CN" dirty="0" smtClean="0"/>
          </a:p>
          <a:p>
            <a:pPr marL="0" indent="0">
              <a:buNone/>
            </a:pPr>
            <a:endParaRPr lang="en-US" altLang="zh-CN" dirty="0"/>
          </a:p>
          <a:p>
            <a:pPr marL="0" indent="0">
              <a:buNone/>
            </a:pPr>
            <a:r>
              <a:rPr lang="en-US" altLang="zh-CN" dirty="0" smtClean="0"/>
              <a:t>	</a:t>
            </a:r>
            <a:r>
              <a:rPr lang="zh-CN" altLang="en-US" dirty="0" smtClean="0"/>
              <a:t>组织：</a:t>
            </a:r>
            <a:r>
              <a:rPr lang="en-US" altLang="zh-CN" dirty="0" smtClean="0"/>
              <a:t>Uber  Advanced Technologies Group</a:t>
            </a:r>
            <a:endParaRPr lang="en-US" altLang="zh-CN" dirty="0" smtClean="0"/>
          </a:p>
          <a:p>
            <a:pPr marL="0" indent="0">
              <a:buNone/>
            </a:pPr>
            <a:r>
              <a:rPr lang="en-US" altLang="zh-CN" dirty="0"/>
              <a:t>	</a:t>
            </a:r>
            <a:r>
              <a:rPr lang="en-US" altLang="zh-CN" dirty="0" smtClean="0"/>
              <a:t>	University of Toronto</a:t>
            </a:r>
            <a:endParaRPr lang="en-US" altLang="zh-CN" dirty="0" smtClean="0"/>
          </a:p>
          <a:p>
            <a:pPr marL="0" indent="0">
              <a:buNone/>
            </a:pPr>
            <a:r>
              <a:rPr lang="en-US" altLang="zh-CN" dirty="0"/>
              <a:t>	</a:t>
            </a:r>
            <a:endParaRPr lang="en-US" altLang="zh-CN" dirty="0"/>
          </a:p>
          <a:p>
            <a:pPr marL="0" indent="0">
              <a:buNone/>
            </a:pPr>
            <a:r>
              <a:rPr lang="en-US" altLang="zh-CN" dirty="0"/>
              <a:t>              </a:t>
            </a:r>
            <a:r>
              <a:rPr lang="zh-CN" altLang="en-US" dirty="0" smtClean="0"/>
              <a:t>来源：</a:t>
            </a:r>
            <a:r>
              <a:rPr lang="en-US" altLang="zh-CN" dirty="0" smtClean="0"/>
              <a:t>ICCV  2015</a:t>
            </a:r>
            <a:endParaRPr lang="en-US" altLang="zh-CN" dirty="0" smtClean="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2" end="2"/>
                                            </p:txEl>
                                          </p:spTgt>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 calcmode="lin" valueType="num">
                                      <p:cBhvr additive="base">
                                        <p:cTn id="12"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4" end="4"/>
                                            </p:txEl>
                                          </p:spTgt>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 calcmode="lin" valueType="num">
                                      <p:cBhvr additive="base">
                                        <p:cTn id="17"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5" end="5"/>
                                            </p:txEl>
                                          </p:spTgt>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 calcmode="lin" valueType="num">
                                      <p:cBhvr additive="base">
                                        <p:cTn id="22"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23" dur="500"/>
                                        <p:tgtEl>
                                          <p:spTgt spid="3">
                                            <p:txEl>
                                              <p:pRg st="6" end="6"/>
                                            </p:txEl>
                                          </p:spTgt>
                                        </p:tgtEl>
                                      </p:cBhvr>
                                    </p:animEffect>
                                  </p:childTnLst>
                                </p:cTn>
                              </p:par>
                            </p:childTnLst>
                          </p:cTn>
                        </p:par>
                        <p:par>
                          <p:cTn id="24" fill="hold">
                            <p:stCondLst>
                              <p:cond delay="2000"/>
                            </p:stCondLst>
                            <p:childTnLst>
                              <p:par>
                                <p:cTn id="25" presetID="12" presetClass="entr" presetSubtype="4" fill="hold" nodeType="after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 calcmode="lin" valueType="num">
                                      <p:cBhvr additive="base">
                                        <p:cTn id="27" dur="500"/>
                                        <p:tgtEl>
                                          <p:spTgt spid="3">
                                            <p:txEl>
                                              <p:pRg st="7" end="7"/>
                                            </p:txEl>
                                          </p:spTgt>
                                        </p:tgtEl>
                                        <p:attrNameLst>
                                          <p:attrName>ppt_y</p:attrName>
                                        </p:attrNameLst>
                                      </p:cBhvr>
                                      <p:tavLst>
                                        <p:tav tm="0">
                                          <p:val>
                                            <p:strVal val="#ppt_y+#ppt_h*1.125000"/>
                                          </p:val>
                                        </p:tav>
                                        <p:tav tm="100000">
                                          <p:val>
                                            <p:strVal val="#ppt_y"/>
                                          </p:val>
                                        </p:tav>
                                      </p:tavLst>
                                    </p:anim>
                                    <p:animEffect transition="in" filter="wipe(up)">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3"/>
          <p:cNvSpPr>
            <a:spLocks noGrp="1"/>
          </p:cNvSpPr>
          <p:nvPr>
            <p:ph type="ctrTitle"/>
          </p:nvPr>
        </p:nvSpPr>
        <p:spPr>
          <a:xfrm>
            <a:off x="1619250" y="2492375"/>
            <a:ext cx="6769100" cy="1008063"/>
          </a:xfrm>
        </p:spPr>
        <p:txBody>
          <a:bodyPr>
            <a:normAutofit fontScale="90000"/>
          </a:bodyPr>
          <a:lstStyle/>
          <a:p>
            <a:pPr>
              <a:defRPr/>
            </a:pPr>
            <a:r>
              <a:rPr lang="zh-CN" altLang="en-US" dirty="0" smtClean="0"/>
              <a:t>研究背景</a:t>
            </a:r>
            <a:br>
              <a:rPr lang="en-US" altLang="zh-CN" dirty="0"/>
            </a:br>
            <a:endParaRPr lang="zh-CN" altLang="en-US" dirty="0" smtClean="0"/>
          </a:p>
        </p:txBody>
      </p:sp>
      <p:sp>
        <p:nvSpPr>
          <p:cNvPr id="5" name="副标题 4"/>
          <p:cNvSpPr>
            <a:spLocks noGrp="1"/>
          </p:cNvSpPr>
          <p:nvPr>
            <p:ph type="subTitle" idx="1"/>
          </p:nvPr>
        </p:nvSpPr>
        <p:spPr>
          <a:xfrm>
            <a:off x="1784350" y="3595688"/>
            <a:ext cx="6440488" cy="625475"/>
          </a:xfrm>
        </p:spPr>
        <p:txBody>
          <a:bodyPr/>
          <a:lstStyle/>
          <a:p>
            <a:pPr>
              <a:buFont typeface="Arial" panose="020B0604020202020204" pitchFamily="34" charset="0"/>
              <a:buNone/>
              <a:defRPr/>
            </a:pPr>
            <a:endParaRPr lang="zh-CN" altLang="en-US"/>
          </a:p>
        </p:txBody>
      </p:sp>
      <p:sp>
        <p:nvSpPr>
          <p:cNvPr id="4" name="矩形 3"/>
          <p:cNvSpPr/>
          <p:nvPr/>
        </p:nvSpPr>
        <p:spPr>
          <a:xfrm>
            <a:off x="7236296" y="5949280"/>
            <a:ext cx="1800200" cy="792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内容占位符 5"/>
          <p:cNvSpPr>
            <a:spLocks noGrp="1"/>
          </p:cNvSpPr>
          <p:nvPr>
            <p:ph idx="1"/>
          </p:nvPr>
        </p:nvSpPr>
        <p:spPr>
          <a:xfrm>
            <a:off x="457200" y="1556703"/>
            <a:ext cx="8229600" cy="4525962"/>
          </a:xfrm>
        </p:spPr>
        <p:txBody>
          <a:bodyPr/>
          <a:lstStyle/>
          <a:p>
            <a:r>
              <a:rPr lang="zh-CN" altLang="en-US" dirty="0" smtClean="0"/>
              <a:t>制作道路地图在许多应用领域是基础的步骤，精准的道路图对自驾的路线和定位十分重要。</a:t>
            </a:r>
            <a:endParaRPr lang="zh-CN" altLang="en-US" dirty="0" smtClean="0"/>
          </a:p>
          <a:p>
            <a:pPr marL="0" indent="0">
              <a:buNone/>
            </a:pPr>
            <a:endParaRPr lang="en-US" altLang="zh-CN" dirty="0" smtClean="0"/>
          </a:p>
          <a:p>
            <a:r>
              <a:rPr lang="zh-CN" altLang="en-US" dirty="0" smtClean="0"/>
              <a:t>许多道路地图制作依靠昂贵的探测器安装在主要道路旁来捕获雷达点云数据，虽然可以达到很高的精度，但是覆盖的地方有限，更重要的是成本十分高，只可以应用在小区域。</a:t>
            </a:r>
            <a:endParaRPr lang="zh-CN" altLang="en-US" dirty="0" smtClean="0"/>
          </a:p>
          <a:p>
            <a:pPr marL="0" indent="0">
              <a:buNone/>
            </a:pPr>
            <a:endParaRPr lang="en-US" altLang="zh-CN" dirty="0" smtClean="0"/>
          </a:p>
          <a:p>
            <a:r>
              <a:rPr lang="zh-CN" altLang="en-US" dirty="0" smtClean="0"/>
              <a:t>航空和卫星影像具有更新快、覆盖面积大等优点，但由于从中进行道路提取十分困难的，主要是因为它们空间分辨率低和建筑阴影的影响。</a:t>
            </a:r>
            <a:endParaRPr lang="zh-CN" altLang="en-US" dirty="0" smtClean="0"/>
          </a:p>
        </p:txBody>
      </p:sp>
      <p:sp>
        <p:nvSpPr>
          <p:cNvPr id="13315" name="标题 4"/>
          <p:cNvSpPr>
            <a:spLocks noGrp="1"/>
          </p:cNvSpPr>
          <p:nvPr>
            <p:ph type="title"/>
          </p:nvPr>
        </p:nvSpPr>
        <p:spPr>
          <a:xfrm>
            <a:off x="387350" y="260350"/>
            <a:ext cx="5915025" cy="647700"/>
          </a:xfrm>
        </p:spPr>
        <p:txBody>
          <a:bodyPr/>
          <a:lstStyle/>
          <a:p>
            <a:r>
              <a:rPr lang="zh-CN" altLang="en-US" dirty="0" smtClean="0"/>
              <a:t>研究背景</a:t>
            </a:r>
            <a:endParaRPr lang="zh-CN" altLang="en-US" dirty="0" smtClean="0"/>
          </a:p>
        </p:txBody>
      </p:sp>
      <p:sp>
        <p:nvSpPr>
          <p:cNvPr id="4" name="矩形 3"/>
          <p:cNvSpPr/>
          <p:nvPr/>
        </p:nvSpPr>
        <p:spPr>
          <a:xfrm>
            <a:off x="7164288" y="5904744"/>
            <a:ext cx="1800200" cy="792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13314">
                                            <p:txEl>
                                              <p:pRg st="0" end="0"/>
                                            </p:txEl>
                                          </p:spTgt>
                                        </p:tgtEl>
                                        <p:attrNameLst>
                                          <p:attrName>style.visibility</p:attrName>
                                        </p:attrNameLst>
                                      </p:cBhvr>
                                      <p:to>
                                        <p:strVal val="visible"/>
                                      </p:to>
                                    </p:set>
                                    <p:animEffect transition="in" filter="blinds(horizontal)">
                                      <p:cBhvr>
                                        <p:cTn id="7" dur="1000"/>
                                        <p:tgtEl>
                                          <p:spTgt spid="13314">
                                            <p:txEl>
                                              <p:pRg st="0" end="0"/>
                                            </p:txEl>
                                          </p:spTgt>
                                        </p:tgtEl>
                                      </p:cBhvr>
                                    </p:animEffect>
                                  </p:childTnLst>
                                </p:cTn>
                              </p:par>
                            </p:childTnLst>
                          </p:cTn>
                        </p:par>
                        <p:par>
                          <p:cTn id="8" fill="hold">
                            <p:stCondLst>
                              <p:cond delay="1000"/>
                            </p:stCondLst>
                            <p:childTnLst>
                              <p:par>
                                <p:cTn id="9" presetID="3" presetClass="entr" presetSubtype="10" fill="hold" nodeType="afterEffect">
                                  <p:stCondLst>
                                    <p:cond delay="0"/>
                                  </p:stCondLst>
                                  <p:childTnLst>
                                    <p:set>
                                      <p:cBhvr>
                                        <p:cTn id="10" dur="1" fill="hold">
                                          <p:stCondLst>
                                            <p:cond delay="0"/>
                                          </p:stCondLst>
                                        </p:cTn>
                                        <p:tgtEl>
                                          <p:spTgt spid="13314">
                                            <p:txEl>
                                              <p:pRg st="2" end="2"/>
                                            </p:txEl>
                                          </p:spTgt>
                                        </p:tgtEl>
                                        <p:attrNameLst>
                                          <p:attrName>style.visibility</p:attrName>
                                        </p:attrNameLst>
                                      </p:cBhvr>
                                      <p:to>
                                        <p:strVal val="visible"/>
                                      </p:to>
                                    </p:set>
                                    <p:animEffect transition="in" filter="blinds(horizontal)">
                                      <p:cBhvr>
                                        <p:cTn id="11" dur="1000"/>
                                        <p:tgtEl>
                                          <p:spTgt spid="13314">
                                            <p:txEl>
                                              <p:pRg st="2" end="2"/>
                                            </p:txEl>
                                          </p:spTgt>
                                        </p:tgtEl>
                                      </p:cBhvr>
                                    </p:animEffect>
                                  </p:childTnLst>
                                </p:cTn>
                              </p:par>
                            </p:childTnLst>
                          </p:cTn>
                        </p:par>
                        <p:par>
                          <p:cTn id="12" fill="hold">
                            <p:stCondLst>
                              <p:cond delay="2000"/>
                            </p:stCondLst>
                            <p:childTnLst>
                              <p:par>
                                <p:cTn id="13" presetID="3" presetClass="entr" presetSubtype="10" fill="hold" nodeType="afterEffect">
                                  <p:stCondLst>
                                    <p:cond delay="0"/>
                                  </p:stCondLst>
                                  <p:childTnLst>
                                    <p:set>
                                      <p:cBhvr>
                                        <p:cTn id="14" dur="1" fill="hold">
                                          <p:stCondLst>
                                            <p:cond delay="0"/>
                                          </p:stCondLst>
                                        </p:cTn>
                                        <p:tgtEl>
                                          <p:spTgt spid="13314">
                                            <p:txEl>
                                              <p:pRg st="4" end="4"/>
                                            </p:txEl>
                                          </p:spTgt>
                                        </p:tgtEl>
                                        <p:attrNameLst>
                                          <p:attrName>style.visibility</p:attrName>
                                        </p:attrNameLst>
                                      </p:cBhvr>
                                      <p:to>
                                        <p:strVal val="visible"/>
                                      </p:to>
                                    </p:set>
                                    <p:animEffect transition="in" filter="blinds(horizontal)">
                                      <p:cBhvr>
                                        <p:cTn id="15" dur="1000"/>
                                        <p:tgtEl>
                                          <p:spTgt spid="133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内容占位符 1"/>
          <p:cNvSpPr>
            <a:spLocks noGrp="1"/>
          </p:cNvSpPr>
          <p:nvPr>
            <p:ph idx="1"/>
          </p:nvPr>
        </p:nvSpPr>
        <p:spPr>
          <a:xfrm>
            <a:off x="457200" y="1412777"/>
            <a:ext cx="7787208" cy="4526062"/>
          </a:xfrm>
        </p:spPr>
        <p:txBody>
          <a:bodyPr/>
          <a:lstStyle/>
          <a:p>
            <a:r>
              <a:rPr lang="zh-CN" altLang="en-US" dirty="0" smtClean="0"/>
              <a:t>对于航空影像存在的缺点，本文提出一个可以直接从航空影像中对道路进行拓扑的算法，并充分利用最近流行的深度</a:t>
            </a:r>
            <a:r>
              <a:rPr lang="zh-CN" altLang="en-US" dirty="0"/>
              <a:t>学习方法</a:t>
            </a:r>
            <a:r>
              <a:rPr lang="zh-CN" altLang="en-US" dirty="0" smtClean="0"/>
              <a:t>。该算法在由于建筑物的阴影遮挡是拓扑线路不连通的情况下，可以很好的来连接在</a:t>
            </a:r>
            <a:r>
              <a:rPr lang="zh-CN" altLang="en-US" dirty="0"/>
              <a:t>拓扑提取道路</a:t>
            </a:r>
            <a:r>
              <a:rPr lang="zh-CN" altLang="en-US" dirty="0" smtClean="0"/>
              <a:t>中中断的</a:t>
            </a:r>
            <a:r>
              <a:rPr lang="zh-CN" altLang="en-US" dirty="0"/>
              <a:t>部分。</a:t>
            </a:r>
            <a:endParaRPr lang="zh-CN" altLang="en-US" dirty="0"/>
          </a:p>
          <a:p>
            <a:endParaRPr lang="zh-CN" altLang="en-US" dirty="0" smtClean="0"/>
          </a:p>
        </p:txBody>
      </p:sp>
      <p:sp>
        <p:nvSpPr>
          <p:cNvPr id="14339" name="标题 2"/>
          <p:cNvSpPr>
            <a:spLocks noGrp="1"/>
          </p:cNvSpPr>
          <p:nvPr>
            <p:ph type="title"/>
          </p:nvPr>
        </p:nvSpPr>
        <p:spPr>
          <a:xfrm>
            <a:off x="387350" y="260350"/>
            <a:ext cx="5915025" cy="647700"/>
          </a:xfrm>
        </p:spPr>
        <p:txBody>
          <a:bodyPr/>
          <a:lstStyle/>
          <a:p>
            <a:r>
              <a:rPr lang="zh-CN" altLang="en-US" dirty="0" smtClean="0"/>
              <a:t>研究目的</a:t>
            </a:r>
            <a:endParaRPr lang="zh-CN" altLang="en-US" dirty="0" smtClean="0"/>
          </a:p>
        </p:txBody>
      </p:sp>
      <p:pic>
        <p:nvPicPr>
          <p:cNvPr id="6" name="图片 5"/>
          <p:cNvPicPr>
            <a:picLocks noChangeAspect="1"/>
          </p:cNvPicPr>
          <p:nvPr/>
        </p:nvPicPr>
        <p:blipFill>
          <a:blip r:embed="rId1"/>
          <a:stretch>
            <a:fillRect/>
          </a:stretch>
        </p:blipFill>
        <p:spPr>
          <a:xfrm>
            <a:off x="1829824" y="3284984"/>
            <a:ext cx="5041960" cy="3448050"/>
          </a:xfrm>
          <a:prstGeom prst="rect">
            <a:avLst/>
          </a:prstGeom>
        </p:spPr>
      </p:pic>
      <p:sp>
        <p:nvSpPr>
          <p:cNvPr id="5" name="矩形 4"/>
          <p:cNvSpPr/>
          <p:nvPr/>
        </p:nvSpPr>
        <p:spPr>
          <a:xfrm>
            <a:off x="7236296" y="5940946"/>
            <a:ext cx="1800200" cy="792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内容占位符 4"/>
          <p:cNvSpPr>
            <a:spLocks noGrp="1"/>
          </p:cNvSpPr>
          <p:nvPr>
            <p:ph idx="1"/>
          </p:nvPr>
        </p:nvSpPr>
        <p:spPr>
          <a:xfrm>
            <a:off x="575945" y="1915795"/>
            <a:ext cx="8187055" cy="3281680"/>
          </a:xfrm>
        </p:spPr>
        <p:txBody>
          <a:bodyPr/>
          <a:lstStyle/>
          <a:p>
            <a:r>
              <a:rPr lang="zh-CN" altLang="en-US" dirty="0" smtClean="0"/>
              <a:t>本研究利用深度学习来对道路进行分割，提出一种算法</a:t>
            </a:r>
            <a:endParaRPr lang="zh-CN" altLang="en-US" dirty="0" smtClean="0"/>
          </a:p>
          <a:p>
            <a:pPr marL="0" indent="0">
              <a:buNone/>
            </a:pPr>
            <a:endParaRPr lang="zh-CN" altLang="en-US" dirty="0" smtClean="0"/>
          </a:p>
          <a:p>
            <a:pPr marL="0" indent="0">
              <a:buNone/>
            </a:pPr>
            <a:r>
              <a:rPr lang="zh-CN" altLang="en-US" dirty="0" smtClean="0"/>
              <a:t>来优化道路提取，精度较高，经济实惠并且覆盖面积较大，</a:t>
            </a:r>
            <a:endParaRPr lang="zh-CN" altLang="en-US" dirty="0" smtClean="0"/>
          </a:p>
          <a:p>
            <a:pPr marL="0" indent="0">
              <a:buNone/>
            </a:pPr>
            <a:endParaRPr lang="zh-CN" altLang="en-US" dirty="0" smtClean="0"/>
          </a:p>
          <a:p>
            <a:pPr marL="0" indent="0">
              <a:buNone/>
            </a:pPr>
            <a:r>
              <a:rPr lang="zh-CN" altLang="en-US" dirty="0" smtClean="0"/>
              <a:t>有较大的应用价值。</a:t>
            </a:r>
            <a:endParaRPr lang="zh-CN" altLang="en-US" dirty="0" smtClean="0"/>
          </a:p>
        </p:txBody>
      </p:sp>
      <p:sp>
        <p:nvSpPr>
          <p:cNvPr id="15363" name="标题 3"/>
          <p:cNvSpPr>
            <a:spLocks noGrp="1"/>
          </p:cNvSpPr>
          <p:nvPr>
            <p:ph type="title"/>
          </p:nvPr>
        </p:nvSpPr>
        <p:spPr>
          <a:xfrm>
            <a:off x="387350" y="260350"/>
            <a:ext cx="5915025" cy="647700"/>
          </a:xfrm>
        </p:spPr>
        <p:txBody>
          <a:bodyPr/>
          <a:lstStyle/>
          <a:p>
            <a:r>
              <a:rPr lang="zh-CN" altLang="en-US" dirty="0" smtClean="0"/>
              <a:t>研究贡献</a:t>
            </a:r>
            <a:endParaRPr lang="zh-CN" altLang="en-US" dirty="0" smtClean="0"/>
          </a:p>
        </p:txBody>
      </p:sp>
      <p:sp>
        <p:nvSpPr>
          <p:cNvPr id="4" name="矩形 3"/>
          <p:cNvSpPr/>
          <p:nvPr/>
        </p:nvSpPr>
        <p:spPr>
          <a:xfrm>
            <a:off x="7236296" y="5904744"/>
            <a:ext cx="1800200" cy="792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5362">
                                            <p:txEl>
                                              <p:pRg st="0" end="0"/>
                                            </p:txEl>
                                          </p:spTgt>
                                        </p:tgtEl>
                                        <p:attrNameLst>
                                          <p:attrName>style.visibility</p:attrName>
                                        </p:attrNameLst>
                                      </p:cBhvr>
                                      <p:to>
                                        <p:strVal val="visible"/>
                                      </p:to>
                                    </p:set>
                                    <p:animEffect transition="in" filter="wipe(down)">
                                      <p:cBhvr>
                                        <p:cTn id="7" dur="500"/>
                                        <p:tgtEl>
                                          <p:spTgt spid="15362">
                                            <p:txEl>
                                              <p:pRg st="0" end="0"/>
                                            </p:txEl>
                                          </p:spTgt>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5362">
                                            <p:txEl>
                                              <p:pRg st="2" end="2"/>
                                            </p:txEl>
                                          </p:spTgt>
                                        </p:tgtEl>
                                        <p:attrNameLst>
                                          <p:attrName>style.visibility</p:attrName>
                                        </p:attrNameLst>
                                      </p:cBhvr>
                                      <p:to>
                                        <p:strVal val="visible"/>
                                      </p:to>
                                    </p:set>
                                    <p:animEffect transition="in" filter="wipe(down)">
                                      <p:cBhvr>
                                        <p:cTn id="11" dur="500"/>
                                        <p:tgtEl>
                                          <p:spTgt spid="15362">
                                            <p:txEl>
                                              <p:pRg st="2" end="2"/>
                                            </p:txEl>
                                          </p:spTgt>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15362">
                                            <p:txEl>
                                              <p:pRg st="4" end="4"/>
                                            </p:txEl>
                                          </p:spTgt>
                                        </p:tgtEl>
                                        <p:attrNameLst>
                                          <p:attrName>style.visibility</p:attrName>
                                        </p:attrNameLst>
                                      </p:cBhvr>
                                      <p:to>
                                        <p:strVal val="visible"/>
                                      </p:to>
                                    </p:set>
                                    <p:animEffect transition="in" filter="wipe(down)">
                                      <p:cBhvr>
                                        <p:cTn id="15" dur="500"/>
                                        <p:tgtEl>
                                          <p:spTgt spid="1536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标题 3"/>
          <p:cNvSpPr>
            <a:spLocks noGrp="1"/>
          </p:cNvSpPr>
          <p:nvPr>
            <p:ph type="title"/>
          </p:nvPr>
        </p:nvSpPr>
        <p:spPr>
          <a:xfrm>
            <a:off x="387350" y="260350"/>
            <a:ext cx="5915025" cy="647700"/>
          </a:xfrm>
        </p:spPr>
        <p:txBody>
          <a:bodyPr/>
          <a:lstStyle/>
          <a:p>
            <a:r>
              <a:rPr lang="zh-CN" altLang="en-US" dirty="0" smtClean="0"/>
              <a:t>研究方法</a:t>
            </a:r>
            <a:endParaRPr lang="zh-CN" altLang="en-US" dirty="0" smtClean="0"/>
          </a:p>
        </p:txBody>
      </p:sp>
      <p:sp>
        <p:nvSpPr>
          <p:cNvPr id="2" name="矩形 1"/>
          <p:cNvSpPr/>
          <p:nvPr/>
        </p:nvSpPr>
        <p:spPr>
          <a:xfrm>
            <a:off x="387350" y="1196340"/>
            <a:ext cx="8282305" cy="4799965"/>
          </a:xfrm>
          <a:prstGeom prst="rect">
            <a:avLst/>
          </a:prstGeom>
        </p:spPr>
        <p:txBody>
          <a:bodyPr wrap="square">
            <a:spAutoFit/>
          </a:bodyPr>
          <a:lstStyle/>
          <a:p>
            <a:r>
              <a:rPr lang="en-US" altLang="zh-CN" sz="2400" dirty="0" smtClean="0">
                <a:latin typeface="+mn-ea"/>
                <a:ea typeface="+mn-ea"/>
              </a:rPr>
              <a:t>1</a:t>
            </a:r>
            <a:r>
              <a:rPr lang="zh-CN" altLang="en-US" sz="2400" dirty="0" smtClean="0">
                <a:latin typeface="+mn-ea"/>
                <a:ea typeface="+mn-ea"/>
              </a:rPr>
              <a:t>、航空</a:t>
            </a:r>
            <a:r>
              <a:rPr lang="zh-CN" altLang="en-US" sz="2400" dirty="0">
                <a:latin typeface="+mn-ea"/>
                <a:ea typeface="+mn-ea"/>
              </a:rPr>
              <a:t>图像的语义</a:t>
            </a:r>
            <a:r>
              <a:rPr lang="zh-CN" altLang="en-US" sz="2400" dirty="0" smtClean="0">
                <a:latin typeface="+mn-ea"/>
                <a:ea typeface="+mn-ea"/>
              </a:rPr>
              <a:t>分割</a:t>
            </a:r>
            <a:endParaRPr lang="en-US" altLang="zh-CN" sz="2400" dirty="0" smtClean="0">
              <a:latin typeface="+mn-ea"/>
              <a:ea typeface="+mn-ea"/>
            </a:endParaRPr>
          </a:p>
          <a:p>
            <a:pPr latinLnBrk="0">
              <a:lnSpc>
                <a:spcPct val="150000"/>
              </a:lnSpc>
              <a:spcBef>
                <a:spcPts val="600"/>
              </a:spcBef>
              <a:spcAft>
                <a:spcPts val="0"/>
              </a:spcAft>
            </a:pPr>
            <a:r>
              <a:rPr lang="en-US" altLang="zh-CN" sz="2400" dirty="0">
                <a:latin typeface="+mn-ea"/>
                <a:ea typeface="+mn-ea"/>
              </a:rPr>
              <a:t>	</a:t>
            </a:r>
            <a:r>
              <a:rPr lang="zh-CN" altLang="en-US" sz="2400" dirty="0" smtClean="0">
                <a:latin typeface="+mn-ea"/>
                <a:ea typeface="+mn-ea"/>
              </a:rPr>
              <a:t>开发一</a:t>
            </a:r>
            <a:r>
              <a:rPr lang="zh-CN" altLang="en-US" sz="2400" dirty="0">
                <a:latin typeface="+mn-ea"/>
                <a:ea typeface="+mn-ea"/>
              </a:rPr>
              <a:t>个</a:t>
            </a:r>
            <a:r>
              <a:rPr lang="en-US" altLang="zh-CN" sz="2400" dirty="0" err="1">
                <a:latin typeface="+mn-ea"/>
                <a:ea typeface="+mn-ea"/>
              </a:rPr>
              <a:t>ResNet</a:t>
            </a:r>
            <a:r>
              <a:rPr lang="en-US" altLang="zh-CN" sz="2400" dirty="0">
                <a:latin typeface="+mn-ea"/>
                <a:ea typeface="+mn-ea"/>
              </a:rPr>
              <a:t> </a:t>
            </a:r>
            <a:r>
              <a:rPr lang="zh-CN" altLang="en-US" sz="2400" dirty="0" smtClean="0">
                <a:latin typeface="+mn-ea"/>
                <a:ea typeface="+mn-ea"/>
              </a:rPr>
              <a:t>变体</a:t>
            </a:r>
            <a:r>
              <a:rPr lang="zh-CN" altLang="en-US" sz="2400" dirty="0">
                <a:latin typeface="+mn-ea"/>
                <a:ea typeface="+mn-ea"/>
              </a:rPr>
              <a:t>来执行任务，它由一个将图像压</a:t>
            </a:r>
            <a:endParaRPr lang="zh-CN" altLang="en-US" sz="2400" dirty="0">
              <a:latin typeface="+mn-ea"/>
              <a:ea typeface="+mn-ea"/>
            </a:endParaRPr>
          </a:p>
          <a:p>
            <a:pPr latinLnBrk="0">
              <a:lnSpc>
                <a:spcPct val="150000"/>
              </a:lnSpc>
              <a:spcBef>
                <a:spcPts val="600"/>
              </a:spcBef>
              <a:spcAft>
                <a:spcPts val="0"/>
              </a:spcAft>
            </a:pPr>
            <a:r>
              <a:rPr lang="zh-CN" altLang="en-US" sz="2400" dirty="0">
                <a:latin typeface="+mn-ea"/>
                <a:ea typeface="+mn-ea"/>
              </a:rPr>
              <a:t>缩成小特征映射的编码器和一个生成分割输出概率的完全卷</a:t>
            </a:r>
            <a:endParaRPr lang="zh-CN" altLang="en-US" sz="2400" dirty="0">
              <a:latin typeface="+mn-ea"/>
              <a:ea typeface="+mn-ea"/>
            </a:endParaRPr>
          </a:p>
          <a:p>
            <a:pPr latinLnBrk="0">
              <a:lnSpc>
                <a:spcPct val="150000"/>
              </a:lnSpc>
              <a:spcBef>
                <a:spcPts val="600"/>
              </a:spcBef>
              <a:spcAft>
                <a:spcPts val="0"/>
              </a:spcAft>
            </a:pPr>
            <a:r>
              <a:rPr lang="zh-CN" altLang="en-US" sz="2400" dirty="0">
                <a:latin typeface="+mn-ea"/>
                <a:ea typeface="+mn-ea"/>
              </a:rPr>
              <a:t>积解码器组成</a:t>
            </a:r>
            <a:r>
              <a:rPr lang="zh-CN" altLang="en-US" sz="2400" dirty="0" smtClean="0">
                <a:latin typeface="+mn-ea"/>
                <a:ea typeface="+mn-ea"/>
              </a:rPr>
              <a:t>。</a:t>
            </a:r>
            <a:endParaRPr lang="en-US" altLang="zh-CN" sz="2400" dirty="0" smtClean="0">
              <a:latin typeface="+mn-ea"/>
              <a:ea typeface="+mn-ea"/>
            </a:endParaRPr>
          </a:p>
          <a:p>
            <a:pPr latinLnBrk="0">
              <a:lnSpc>
                <a:spcPct val="150000"/>
              </a:lnSpc>
              <a:spcBef>
                <a:spcPts val="600"/>
              </a:spcBef>
              <a:spcAft>
                <a:spcPts val="0"/>
              </a:spcAft>
            </a:pPr>
            <a:r>
              <a:rPr lang="en-US" altLang="zh-CN" sz="2400" dirty="0" smtClean="0">
                <a:latin typeface="+mn-ea"/>
                <a:ea typeface="+mn-ea"/>
              </a:rPr>
              <a:t>	</a:t>
            </a:r>
            <a:r>
              <a:rPr lang="zh-CN" altLang="en-US" sz="2400" dirty="0">
                <a:latin typeface="+mn-ea"/>
                <a:ea typeface="+mn-ea"/>
              </a:rPr>
              <a:t>解码器由</a:t>
            </a:r>
            <a:r>
              <a:rPr lang="en-US" altLang="zh-CN" sz="2400" dirty="0">
                <a:latin typeface="+mn-ea"/>
                <a:ea typeface="+mn-ea"/>
              </a:rPr>
              <a:t>3</a:t>
            </a:r>
            <a:r>
              <a:rPr lang="zh-CN" altLang="en-US" sz="2400" dirty="0">
                <a:latin typeface="+mn-ea"/>
                <a:ea typeface="+mn-ea"/>
              </a:rPr>
              <a:t>个完全卷积层组成，最后的卷积层转换特征</a:t>
            </a:r>
            <a:endParaRPr lang="zh-CN" altLang="en-US" sz="2400" dirty="0">
              <a:latin typeface="+mn-ea"/>
              <a:ea typeface="+mn-ea"/>
            </a:endParaRPr>
          </a:p>
          <a:p>
            <a:pPr latinLnBrk="0">
              <a:lnSpc>
                <a:spcPct val="150000"/>
              </a:lnSpc>
              <a:spcBef>
                <a:spcPts val="600"/>
              </a:spcBef>
              <a:spcAft>
                <a:spcPts val="0"/>
              </a:spcAft>
            </a:pPr>
            <a:r>
              <a:rPr lang="zh-CN" altLang="en-US" sz="2400" dirty="0" smtClean="0">
                <a:latin typeface="+mn-ea"/>
                <a:ea typeface="+mn-ea"/>
              </a:rPr>
              <a:t>图变为得分后从</a:t>
            </a:r>
            <a:r>
              <a:rPr lang="en-US" altLang="zh-CN" sz="2400" dirty="0" err="1" smtClean="0">
                <a:latin typeface="+mn-ea"/>
                <a:ea typeface="+mn-ea"/>
              </a:rPr>
              <a:t>softmax</a:t>
            </a:r>
            <a:r>
              <a:rPr lang="zh-CN" altLang="en-US" sz="2400" dirty="0">
                <a:latin typeface="+mn-ea"/>
                <a:ea typeface="+mn-ea"/>
              </a:rPr>
              <a:t>有三个输出：道路，建筑和背景。 </a:t>
            </a:r>
            <a:endParaRPr lang="zh-CN" altLang="en-US" sz="2400" dirty="0">
              <a:latin typeface="+mn-ea"/>
              <a:ea typeface="+mn-ea"/>
            </a:endParaRPr>
          </a:p>
          <a:p>
            <a:pPr latinLnBrk="0">
              <a:lnSpc>
                <a:spcPct val="150000"/>
              </a:lnSpc>
              <a:spcBef>
                <a:spcPts val="600"/>
              </a:spcBef>
              <a:spcAft>
                <a:spcPts val="0"/>
              </a:spcAft>
            </a:pPr>
            <a:r>
              <a:rPr lang="zh-CN" altLang="en-US" sz="2400" dirty="0">
                <a:latin typeface="+mn-ea"/>
                <a:ea typeface="+mn-ea"/>
              </a:rPr>
              <a:t>因此，整个</a:t>
            </a:r>
            <a:r>
              <a:rPr lang="zh-CN" altLang="en-US" sz="2400" dirty="0" smtClean="0">
                <a:latin typeface="+mn-ea"/>
                <a:ea typeface="+mn-ea"/>
              </a:rPr>
              <a:t>网络从卷积层到输出的分类标签由</a:t>
            </a:r>
            <a:r>
              <a:rPr lang="zh-CN" altLang="en-US" sz="2400" dirty="0">
                <a:latin typeface="+mn-ea"/>
                <a:ea typeface="+mn-ea"/>
              </a:rPr>
              <a:t>编码器的</a:t>
            </a:r>
            <a:r>
              <a:rPr lang="en-US" altLang="zh-CN" sz="2400" dirty="0">
                <a:latin typeface="+mn-ea"/>
                <a:ea typeface="+mn-ea"/>
              </a:rPr>
              <a:t>55</a:t>
            </a:r>
            <a:r>
              <a:rPr lang="zh-CN" altLang="en-US" sz="2400" dirty="0">
                <a:latin typeface="+mn-ea"/>
                <a:ea typeface="+mn-ea"/>
              </a:rPr>
              <a:t>个卷积层，解码器的</a:t>
            </a:r>
            <a:r>
              <a:rPr lang="en-US" altLang="zh-CN" sz="2400" dirty="0">
                <a:latin typeface="+mn-ea"/>
                <a:ea typeface="+mn-ea"/>
              </a:rPr>
              <a:t>3</a:t>
            </a:r>
            <a:r>
              <a:rPr lang="zh-CN" altLang="en-US" sz="2400" dirty="0">
                <a:latin typeface="+mn-ea"/>
                <a:ea typeface="+mn-ea"/>
              </a:rPr>
              <a:t>个完全卷积</a:t>
            </a:r>
            <a:r>
              <a:rPr lang="zh-CN" altLang="en-US" sz="2400" dirty="0" smtClean="0">
                <a:latin typeface="+mn-ea"/>
                <a:ea typeface="+mn-ea"/>
              </a:rPr>
              <a:t>层组成。</a:t>
            </a:r>
            <a:endParaRPr lang="zh-CN" altLang="en-US" sz="2400" dirty="0">
              <a:latin typeface="+mn-ea"/>
              <a:ea typeface="+mn-ea"/>
            </a:endParaRPr>
          </a:p>
        </p:txBody>
      </p:sp>
      <p:sp>
        <p:nvSpPr>
          <p:cNvPr id="4" name="矩形 3"/>
          <p:cNvSpPr/>
          <p:nvPr/>
        </p:nvSpPr>
        <p:spPr>
          <a:xfrm>
            <a:off x="7236296" y="5877272"/>
            <a:ext cx="1800200" cy="7920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2"/>
          <p:cNvSpPr>
            <a:spLocks noGrp="1"/>
          </p:cNvSpPr>
          <p:nvPr>
            <p:ph type="title"/>
          </p:nvPr>
        </p:nvSpPr>
        <p:spPr>
          <a:xfrm>
            <a:off x="387350" y="260350"/>
            <a:ext cx="5915025" cy="647700"/>
          </a:xfrm>
        </p:spPr>
        <p:txBody>
          <a:bodyPr/>
          <a:lstStyle/>
          <a:p>
            <a:r>
              <a:rPr lang="zh-CN" altLang="en-US" dirty="0"/>
              <a:t>研究方法</a:t>
            </a:r>
            <a:endParaRPr lang="zh-CN" altLang="en-US" dirty="0" smtClean="0"/>
          </a:p>
        </p:txBody>
      </p:sp>
      <p:sp>
        <p:nvSpPr>
          <p:cNvPr id="2" name="矩形 1"/>
          <p:cNvSpPr/>
          <p:nvPr/>
        </p:nvSpPr>
        <p:spPr>
          <a:xfrm>
            <a:off x="251520" y="1268760"/>
            <a:ext cx="8712968" cy="2308324"/>
          </a:xfrm>
          <a:prstGeom prst="rect">
            <a:avLst/>
          </a:prstGeom>
        </p:spPr>
        <p:txBody>
          <a:bodyPr wrap="square">
            <a:spAutoFit/>
          </a:bodyPr>
          <a:lstStyle/>
          <a:p>
            <a:r>
              <a:rPr lang="en-US" altLang="zh-CN" sz="2400" dirty="0" smtClean="0">
                <a:latin typeface="+mn-ea"/>
                <a:ea typeface="+mn-ea"/>
              </a:rPr>
              <a:t>2</a:t>
            </a:r>
            <a:r>
              <a:rPr lang="zh-CN" altLang="en-US" sz="2400" dirty="0" smtClean="0">
                <a:latin typeface="+mn-ea"/>
                <a:ea typeface="+mn-ea"/>
              </a:rPr>
              <a:t>、道路图的生成</a:t>
            </a:r>
            <a:endParaRPr lang="en-US" altLang="zh-CN" sz="2400" dirty="0" smtClean="0">
              <a:latin typeface="+mn-ea"/>
              <a:ea typeface="+mn-ea"/>
            </a:endParaRPr>
          </a:p>
          <a:p>
            <a:r>
              <a:rPr lang="en-US" altLang="zh-CN" sz="2400" dirty="0">
                <a:latin typeface="+mn-ea"/>
                <a:ea typeface="+mn-ea"/>
              </a:rPr>
              <a:t>	</a:t>
            </a:r>
            <a:r>
              <a:rPr lang="zh-CN" altLang="en-US" sz="2400" dirty="0" smtClean="0">
                <a:latin typeface="+mn-ea"/>
                <a:ea typeface="+mn-ea"/>
              </a:rPr>
              <a:t>首先</a:t>
            </a:r>
            <a:r>
              <a:rPr lang="zh-CN" altLang="en-US" sz="2400" dirty="0">
                <a:latin typeface="+mn-ea"/>
                <a:ea typeface="+mn-ea"/>
              </a:rPr>
              <a:t>通过以</a:t>
            </a:r>
            <a:r>
              <a:rPr lang="en-US" altLang="zh-CN" sz="2400" dirty="0">
                <a:latin typeface="+mn-ea"/>
                <a:ea typeface="+mn-ea"/>
              </a:rPr>
              <a:t>0.5</a:t>
            </a:r>
            <a:r>
              <a:rPr lang="zh-CN" altLang="en-US" sz="2400" dirty="0">
                <a:latin typeface="+mn-ea"/>
                <a:ea typeface="+mn-ea"/>
              </a:rPr>
              <a:t>的概率对道路类别进行阈值处理，从深度网络的</a:t>
            </a:r>
            <a:r>
              <a:rPr lang="en-US" altLang="zh-CN" sz="2400" dirty="0" err="1">
                <a:latin typeface="+mn-ea"/>
                <a:ea typeface="+mn-ea"/>
              </a:rPr>
              <a:t>softmax</a:t>
            </a:r>
            <a:r>
              <a:rPr lang="zh-CN" altLang="en-US" sz="2400" dirty="0">
                <a:latin typeface="+mn-ea"/>
                <a:ea typeface="+mn-ea"/>
              </a:rPr>
              <a:t>输出生成一个二进制掩码</a:t>
            </a:r>
            <a:r>
              <a:rPr lang="zh-CN" altLang="en-US" sz="2400" dirty="0" smtClean="0">
                <a:latin typeface="+mn-ea"/>
                <a:ea typeface="+mn-ea"/>
              </a:rPr>
              <a:t>。</a:t>
            </a:r>
            <a:endParaRPr lang="en-US" altLang="zh-CN" sz="2400" dirty="0" smtClean="0">
              <a:latin typeface="+mn-ea"/>
              <a:ea typeface="+mn-ea"/>
            </a:endParaRPr>
          </a:p>
          <a:p>
            <a:r>
              <a:rPr lang="en-US" altLang="zh-CN" sz="2400" dirty="0">
                <a:latin typeface="+mn-ea"/>
                <a:ea typeface="+mn-ea"/>
              </a:rPr>
              <a:t>	</a:t>
            </a:r>
            <a:r>
              <a:rPr lang="zh-CN" altLang="en-US" sz="2400" dirty="0" smtClean="0">
                <a:latin typeface="+mn-ea"/>
                <a:ea typeface="+mn-ea"/>
              </a:rPr>
              <a:t>然后</a:t>
            </a:r>
            <a:r>
              <a:rPr lang="zh-CN" altLang="en-US" sz="2400" dirty="0">
                <a:latin typeface="+mn-ea"/>
                <a:ea typeface="+mn-ea"/>
              </a:rPr>
              <a:t>，</a:t>
            </a:r>
            <a:r>
              <a:rPr lang="zh-CN" altLang="en-US" sz="2400" dirty="0" smtClean="0">
                <a:latin typeface="+mn-ea"/>
                <a:ea typeface="+mn-ea"/>
              </a:rPr>
              <a:t>应用</a:t>
            </a:r>
            <a:r>
              <a:rPr lang="zh-CN" altLang="en-US" sz="2400" dirty="0">
                <a:latin typeface="+mn-ea"/>
                <a:ea typeface="+mn-ea"/>
              </a:rPr>
              <a:t>使用</a:t>
            </a:r>
            <a:r>
              <a:rPr lang="en-US" altLang="zh-CN" sz="2400" dirty="0">
                <a:latin typeface="+mn-ea"/>
                <a:ea typeface="+mn-ea"/>
              </a:rPr>
              <a:t>Ramer-Douglas-</a:t>
            </a:r>
            <a:r>
              <a:rPr lang="en-US" altLang="zh-CN" sz="2400" dirty="0" err="1">
                <a:latin typeface="+mn-ea"/>
                <a:ea typeface="+mn-ea"/>
              </a:rPr>
              <a:t>Peucker</a:t>
            </a:r>
            <a:r>
              <a:rPr lang="zh-CN" altLang="en-US" sz="2400" dirty="0">
                <a:latin typeface="+mn-ea"/>
                <a:ea typeface="+mn-ea"/>
              </a:rPr>
              <a:t>算法来提取道路中心线，即保持组件连通性的道路段的一个像素宽的表示，使用的误差容差为</a:t>
            </a:r>
            <a:r>
              <a:rPr lang="en-US" altLang="zh-CN" sz="2400" dirty="0">
                <a:latin typeface="+mn-ea"/>
                <a:ea typeface="+mn-ea"/>
              </a:rPr>
              <a:t>1.5</a:t>
            </a:r>
            <a:r>
              <a:rPr lang="zh-CN" altLang="en-US" sz="2400" dirty="0" smtClean="0">
                <a:latin typeface="+mn-ea"/>
                <a:ea typeface="+mn-ea"/>
              </a:rPr>
              <a:t>米。</a:t>
            </a:r>
            <a:endParaRPr lang="zh-CN" altLang="en-US" sz="2400" dirty="0">
              <a:latin typeface="+mn-ea"/>
              <a:ea typeface="+mn-ea"/>
            </a:endParaRPr>
          </a:p>
        </p:txBody>
      </p:sp>
      <p:pic>
        <p:nvPicPr>
          <p:cNvPr id="3" name="图片 2"/>
          <p:cNvPicPr>
            <a:picLocks noChangeAspect="1"/>
          </p:cNvPicPr>
          <p:nvPr/>
        </p:nvPicPr>
        <p:blipFill>
          <a:blip r:embed="rId1"/>
          <a:stretch>
            <a:fillRect/>
          </a:stretch>
        </p:blipFill>
        <p:spPr>
          <a:xfrm>
            <a:off x="1331640" y="3480306"/>
            <a:ext cx="2595215" cy="2232248"/>
          </a:xfrm>
          <a:prstGeom prst="rect">
            <a:avLst/>
          </a:prstGeom>
        </p:spPr>
      </p:pic>
      <p:pic>
        <p:nvPicPr>
          <p:cNvPr id="4" name="图片 3"/>
          <p:cNvPicPr>
            <a:picLocks noChangeAspect="1"/>
          </p:cNvPicPr>
          <p:nvPr/>
        </p:nvPicPr>
        <p:blipFill>
          <a:blip r:embed="rId2"/>
          <a:stretch>
            <a:fillRect/>
          </a:stretch>
        </p:blipFill>
        <p:spPr>
          <a:xfrm>
            <a:off x="5796136" y="3480306"/>
            <a:ext cx="2370187" cy="2038692"/>
          </a:xfrm>
          <a:prstGeom prst="rect">
            <a:avLst/>
          </a:prstGeom>
        </p:spPr>
      </p:pic>
      <p:sp>
        <p:nvSpPr>
          <p:cNvPr id="5" name="右箭头 4"/>
          <p:cNvSpPr/>
          <p:nvPr/>
        </p:nvSpPr>
        <p:spPr>
          <a:xfrm>
            <a:off x="4067944" y="4499652"/>
            <a:ext cx="1512168" cy="5135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755576" y="5877272"/>
            <a:ext cx="8064896" cy="646331"/>
          </a:xfrm>
          <a:prstGeom prst="rect">
            <a:avLst/>
          </a:prstGeom>
          <a:noFill/>
        </p:spPr>
        <p:txBody>
          <a:bodyPr wrap="square" rtlCol="0">
            <a:spAutoFit/>
          </a:bodyPr>
          <a:lstStyle/>
          <a:p>
            <a:r>
              <a:rPr lang="zh-CN" altLang="en-US" dirty="0"/>
              <a:t>小分支（黄色部分）要去除，小环形（蓝色部分）被一个一棵树提供了与图的其余部分相同的连接</a:t>
            </a:r>
            <a:endParaRPr lang="zh-CN" altLang="en-US" dirty="0"/>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5"/>
          <p:cNvSpPr>
            <a:spLocks noGrp="1"/>
          </p:cNvSpPr>
          <p:nvPr>
            <p:ph type="title"/>
          </p:nvPr>
        </p:nvSpPr>
        <p:spPr>
          <a:xfrm>
            <a:off x="387350" y="260350"/>
            <a:ext cx="5915025" cy="647700"/>
          </a:xfrm>
        </p:spPr>
        <p:txBody>
          <a:bodyPr/>
          <a:lstStyle/>
          <a:p>
            <a:r>
              <a:rPr lang="zh-CN" altLang="en-US" dirty="0" smtClean="0"/>
              <a:t>研究方法</a:t>
            </a:r>
            <a:endParaRPr lang="zh-CN" altLang="en-US" dirty="0" smtClean="0"/>
          </a:p>
        </p:txBody>
      </p:sp>
      <p:sp>
        <p:nvSpPr>
          <p:cNvPr id="3" name="矩形 2"/>
          <p:cNvSpPr/>
          <p:nvPr/>
        </p:nvSpPr>
        <p:spPr>
          <a:xfrm>
            <a:off x="251520" y="1052736"/>
            <a:ext cx="4006225" cy="461665"/>
          </a:xfrm>
          <a:prstGeom prst="rect">
            <a:avLst/>
          </a:prstGeom>
        </p:spPr>
        <p:txBody>
          <a:bodyPr wrap="none">
            <a:spAutoFit/>
          </a:bodyPr>
          <a:lstStyle/>
          <a:p>
            <a:r>
              <a:rPr lang="en-US" altLang="zh-CN" sz="2400" dirty="0" smtClean="0">
                <a:latin typeface="+mn-ea"/>
                <a:ea typeface="+mn-ea"/>
              </a:rPr>
              <a:t>3</a:t>
            </a:r>
            <a:r>
              <a:rPr lang="zh-CN" altLang="en-US" sz="2400" dirty="0" smtClean="0">
                <a:latin typeface="+mn-ea"/>
                <a:ea typeface="+mn-ea"/>
              </a:rPr>
              <a:t>、通过A*</a:t>
            </a:r>
            <a:r>
              <a:rPr lang="zh-CN" altLang="en-US" sz="2400" dirty="0">
                <a:latin typeface="+mn-ea"/>
                <a:ea typeface="+mn-ea"/>
              </a:rPr>
              <a:t>搜索生成连接假设</a:t>
            </a:r>
            <a:endParaRPr lang="zh-CN" altLang="en-US" sz="2400" dirty="0">
              <a:latin typeface="+mn-ea"/>
              <a:ea typeface="+mn-ea"/>
            </a:endParaRPr>
          </a:p>
        </p:txBody>
      </p:sp>
      <p:sp>
        <p:nvSpPr>
          <p:cNvPr id="4" name="矩形 3"/>
          <p:cNvSpPr/>
          <p:nvPr/>
        </p:nvSpPr>
        <p:spPr>
          <a:xfrm>
            <a:off x="539552" y="1648892"/>
            <a:ext cx="8064896" cy="2677656"/>
          </a:xfrm>
          <a:prstGeom prst="rect">
            <a:avLst/>
          </a:prstGeom>
        </p:spPr>
        <p:txBody>
          <a:bodyPr wrap="square">
            <a:spAutoFit/>
          </a:bodyPr>
          <a:lstStyle/>
          <a:p>
            <a:r>
              <a:rPr lang="en-US" altLang="zh-CN" sz="2400" dirty="0" smtClean="0">
                <a:latin typeface="+mj-ea"/>
                <a:ea typeface="+mj-ea"/>
              </a:rPr>
              <a:t>	A*</a:t>
            </a:r>
            <a:r>
              <a:rPr lang="zh-CN" altLang="en-US" sz="2400" dirty="0">
                <a:latin typeface="+mj-ea"/>
                <a:ea typeface="+mj-ea"/>
              </a:rPr>
              <a:t>是最短路径算法，应用成本启发式来确定下一个要访问的节点</a:t>
            </a:r>
            <a:r>
              <a:rPr lang="zh-CN" altLang="en-US" sz="2400" dirty="0" smtClean="0">
                <a:latin typeface="+mj-ea"/>
                <a:ea typeface="+mj-ea"/>
              </a:rPr>
              <a:t>。</a:t>
            </a:r>
            <a:endParaRPr lang="en-US" altLang="zh-CN" sz="2400" dirty="0" smtClean="0">
              <a:latin typeface="+mj-ea"/>
              <a:ea typeface="+mj-ea"/>
            </a:endParaRPr>
          </a:p>
          <a:p>
            <a:r>
              <a:rPr lang="en-US" altLang="zh-CN" sz="2400" dirty="0" smtClean="0">
                <a:latin typeface="+mj-ea"/>
                <a:ea typeface="+mj-ea"/>
              </a:rPr>
              <a:t>	</a:t>
            </a:r>
            <a:r>
              <a:rPr lang="zh-CN" altLang="en-US" sz="2400" dirty="0" smtClean="0">
                <a:latin typeface="+mj-ea"/>
                <a:ea typeface="+mj-ea"/>
              </a:rPr>
              <a:t>为了</a:t>
            </a:r>
            <a:r>
              <a:rPr lang="zh-CN" altLang="en-US" sz="2400" dirty="0">
                <a:latin typeface="+mj-ea"/>
                <a:ea typeface="+mj-ea"/>
              </a:rPr>
              <a:t>进一步改善拓扑结构而推断潜在的街道路段缺失，将叶节点定义为具有单个连接的</a:t>
            </a:r>
            <a:r>
              <a:rPr lang="zh-CN" altLang="en-US" sz="2400" dirty="0" smtClean="0">
                <a:latin typeface="+mj-ea"/>
                <a:ea typeface="+mj-ea"/>
              </a:rPr>
              <a:t>节点。这</a:t>
            </a:r>
            <a:r>
              <a:rPr lang="zh-CN" altLang="en-US" sz="2400" dirty="0">
                <a:latin typeface="+mj-ea"/>
                <a:ea typeface="+mj-ea"/>
              </a:rPr>
              <a:t>代表了道路的</a:t>
            </a:r>
            <a:r>
              <a:rPr lang="zh-CN" altLang="en-US" sz="2400" dirty="0" smtClean="0">
                <a:latin typeface="+mj-ea"/>
                <a:ea typeface="+mj-ea"/>
              </a:rPr>
              <a:t>终点</a:t>
            </a:r>
            <a:r>
              <a:rPr lang="zh-CN" altLang="en-US" sz="2400" dirty="0">
                <a:latin typeface="+mj-ea"/>
                <a:ea typeface="+mj-ea"/>
              </a:rPr>
              <a:t>。</a:t>
            </a:r>
            <a:r>
              <a:rPr lang="zh-CN" altLang="en-US" sz="2400" dirty="0" smtClean="0">
                <a:latin typeface="+mj-ea"/>
                <a:ea typeface="+mj-ea"/>
              </a:rPr>
              <a:t>如果</a:t>
            </a:r>
            <a:r>
              <a:rPr lang="zh-CN" altLang="en-US" sz="2400" dirty="0">
                <a:latin typeface="+mj-ea"/>
                <a:ea typeface="+mj-ea"/>
              </a:rPr>
              <a:t>它们位于</a:t>
            </a:r>
            <a:r>
              <a:rPr lang="en-US" altLang="zh-CN" sz="2400" dirty="0">
                <a:latin typeface="+mj-ea"/>
                <a:ea typeface="+mj-ea"/>
              </a:rPr>
              <a:t>50</a:t>
            </a:r>
            <a:r>
              <a:rPr lang="zh-CN" altLang="en-US" sz="2400" dirty="0">
                <a:latin typeface="+mj-ea"/>
                <a:ea typeface="+mj-ea"/>
              </a:rPr>
              <a:t>米范围内，我们从叶节点到其他节点产生</a:t>
            </a:r>
            <a:r>
              <a:rPr lang="zh-CN" altLang="en-US" sz="2400" dirty="0" smtClean="0">
                <a:latin typeface="+mj-ea"/>
                <a:ea typeface="+mj-ea"/>
              </a:rPr>
              <a:t>连接；两</a:t>
            </a:r>
            <a:r>
              <a:rPr lang="zh-CN" altLang="en-US" sz="2400" dirty="0">
                <a:latin typeface="+mj-ea"/>
                <a:ea typeface="+mj-ea"/>
              </a:rPr>
              <a:t>个节点之间</a:t>
            </a:r>
            <a:r>
              <a:rPr lang="zh-CN" altLang="en-US" sz="2400" dirty="0" smtClean="0">
                <a:latin typeface="+mj-ea"/>
                <a:ea typeface="+mj-ea"/>
              </a:rPr>
              <a:t>的中</a:t>
            </a:r>
            <a:r>
              <a:rPr lang="zh-CN" altLang="en-US" sz="2400" dirty="0">
                <a:latin typeface="+mj-ea"/>
                <a:ea typeface="+mj-ea"/>
              </a:rPr>
              <a:t>最短路径大于</a:t>
            </a:r>
            <a:r>
              <a:rPr lang="en-US" altLang="zh-CN" sz="2400" dirty="0">
                <a:latin typeface="+mj-ea"/>
                <a:ea typeface="+mj-ea"/>
              </a:rPr>
              <a:t>100</a:t>
            </a:r>
            <a:r>
              <a:rPr lang="zh-CN" altLang="en-US" sz="2400" dirty="0" smtClean="0">
                <a:latin typeface="+mj-ea"/>
                <a:ea typeface="+mj-ea"/>
              </a:rPr>
              <a:t>米</a:t>
            </a:r>
            <a:r>
              <a:rPr lang="zh-CN" altLang="en-US" sz="2400" dirty="0">
                <a:latin typeface="+mj-ea"/>
                <a:ea typeface="+mj-ea"/>
              </a:rPr>
              <a:t>，</a:t>
            </a:r>
            <a:r>
              <a:rPr lang="zh-CN" altLang="en-US" sz="2400" dirty="0" smtClean="0">
                <a:latin typeface="+mj-ea"/>
                <a:ea typeface="+mj-ea"/>
              </a:rPr>
              <a:t>要防止</a:t>
            </a:r>
            <a:r>
              <a:rPr lang="zh-CN" altLang="en-US" sz="2400" dirty="0">
                <a:latin typeface="+mj-ea"/>
                <a:ea typeface="+mj-ea"/>
              </a:rPr>
              <a:t>在图中创建小环路。</a:t>
            </a:r>
            <a:endParaRPr lang="zh-CN" altLang="en-US" sz="2400" dirty="0">
              <a:latin typeface="+mj-ea"/>
              <a:ea typeface="+mj-ea"/>
            </a:endParaRPr>
          </a:p>
        </p:txBody>
      </p:sp>
      <p:pic>
        <p:nvPicPr>
          <p:cNvPr id="5" name="图片 4"/>
          <p:cNvPicPr>
            <a:picLocks noChangeAspect="1"/>
          </p:cNvPicPr>
          <p:nvPr/>
        </p:nvPicPr>
        <p:blipFill>
          <a:blip r:embed="rId1"/>
          <a:stretch>
            <a:fillRect/>
          </a:stretch>
        </p:blipFill>
        <p:spPr>
          <a:xfrm>
            <a:off x="1619672" y="1291491"/>
            <a:ext cx="5544616" cy="4062759"/>
          </a:xfrm>
          <a:prstGeom prst="rect">
            <a:avLst/>
          </a:prstGeom>
        </p:spPr>
      </p:pic>
      <p:sp>
        <p:nvSpPr>
          <p:cNvPr id="6" name="矩形 5"/>
          <p:cNvSpPr/>
          <p:nvPr/>
        </p:nvSpPr>
        <p:spPr>
          <a:xfrm>
            <a:off x="539552" y="5488741"/>
            <a:ext cx="7776864" cy="1200329"/>
          </a:xfrm>
          <a:prstGeom prst="rect">
            <a:avLst/>
          </a:prstGeom>
        </p:spPr>
        <p:txBody>
          <a:bodyPr wrap="square">
            <a:spAutoFit/>
          </a:bodyPr>
          <a:lstStyle/>
          <a:p>
            <a:r>
              <a:rPr lang="zh-CN" altLang="en-US" sz="2400" dirty="0"/>
              <a:t>分割softmax以绿色突出显示，提取的道路中心线显示为红色，并且由A *搜索生成的连接假设为蓝色。 虚线显示了其他可能的连接，这些连接没有被A *算法选择</a:t>
            </a:r>
            <a:endParaRPr lang="zh-CN" altLang="en-US" sz="2400" dirty="0"/>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1822</Words>
  <Application>WPS 演示</Application>
  <PresentationFormat>全屏显示(4:3)</PresentationFormat>
  <Paragraphs>109</Paragraphs>
  <Slides>16</Slides>
  <Notes>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16</vt:i4>
      </vt:variant>
    </vt:vector>
  </HeadingPairs>
  <TitlesOfParts>
    <vt:vector size="25" baseType="lpstr">
      <vt:lpstr>Arial</vt:lpstr>
      <vt:lpstr>宋体</vt:lpstr>
      <vt:lpstr>Wingdings</vt:lpstr>
      <vt:lpstr>Calibri</vt:lpstr>
      <vt:lpstr>黑体</vt:lpstr>
      <vt:lpstr>微软雅黑</vt:lpstr>
      <vt:lpstr>Lao UI</vt:lpstr>
      <vt:lpstr>Arial Unicode MS</vt:lpstr>
      <vt:lpstr>Office 主题</vt:lpstr>
      <vt:lpstr>从航空影像提取拓扑道路 DeepRoadMapper:Extracting Road Topology from Aerial Image</vt:lpstr>
      <vt:lpstr>PowerPoint 演示文稿</vt:lpstr>
      <vt:lpstr>研究背景 </vt:lpstr>
      <vt:lpstr>研究背景</vt:lpstr>
      <vt:lpstr>研究目的</vt:lpstr>
      <vt:lpstr>研究贡献</vt:lpstr>
      <vt:lpstr>研究方法</vt:lpstr>
      <vt:lpstr>研究方法</vt:lpstr>
      <vt:lpstr>研究方法</vt:lpstr>
      <vt:lpstr>研究方法</vt:lpstr>
      <vt:lpstr>研究方法</vt:lpstr>
      <vt:lpstr>研究方法</vt:lpstr>
      <vt:lpstr>研究方法</vt:lpstr>
      <vt:lpstr>研究结果</vt:lpstr>
      <vt:lpstr>研究结论与展望</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Administrator</cp:lastModifiedBy>
  <cp:revision>478</cp:revision>
  <cp:lastPrinted>2113-01-01T00:00:00Z</cp:lastPrinted>
  <dcterms:created xsi:type="dcterms:W3CDTF">2113-01-01T00:00:00Z</dcterms:created>
  <dcterms:modified xsi:type="dcterms:W3CDTF">2017-12-13T05:11:41Z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y fmtid="{D5CDD505-2E9C-101B-9397-08002B2CF9AE}" pid="3" name="KSOProductBuildVer">
    <vt:lpwstr>2052-10.1.0.7023</vt:lpwstr>
  </property>
</Properties>
</file>

<file path=docProps/thumbnail.jpeg>
</file>